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2" r:id="rId3"/>
    <p:sldId id="283" r:id="rId4"/>
    <p:sldId id="284" r:id="rId5"/>
    <p:sldId id="285" r:id="rId6"/>
    <p:sldId id="286" r:id="rId7"/>
    <p:sldId id="290" r:id="rId8"/>
    <p:sldId id="277" r:id="rId9"/>
    <p:sldId id="278" r:id="rId10"/>
    <p:sldId id="273" r:id="rId11"/>
    <p:sldId id="274" r:id="rId12"/>
    <p:sldId id="281" r:id="rId13"/>
    <p:sldId id="289" r:id="rId14"/>
    <p:sldId id="275" r:id="rId15"/>
    <p:sldId id="280" r:id="rId16"/>
    <p:sldId id="260" r:id="rId17"/>
    <p:sldId id="263" r:id="rId18"/>
    <p:sldId id="288" r:id="rId19"/>
    <p:sldId id="267" r:id="rId20"/>
    <p:sldId id="291" r:id="rId21"/>
  </p:sldIdLst>
  <p:sldSz cx="12192000" cy="6858000"/>
  <p:notesSz cx="6797675" cy="992663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0" autoAdjust="0"/>
    <p:restoredTop sz="94660"/>
  </p:normalViewPr>
  <p:slideViewPr>
    <p:cSldViewPr snapToGrid="0">
      <p:cViewPr varScale="1">
        <p:scale>
          <a:sx n="76" d="100"/>
          <a:sy n="76" d="100"/>
        </p:scale>
        <p:origin x="12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0AE7DFF-7D4A-4139-91FD-2844F494C813}" type="datetimeFigureOut">
              <a:rPr lang="lv-LV" smtClean="0"/>
              <a:t>23.01.2019</a:t>
            </a:fld>
            <a:endParaRPr lang="lv-LV"/>
          </a:p>
        </p:txBody>
      </p:sp>
      <p:sp>
        <p:nvSpPr>
          <p:cNvPr id="4" name="Slaida attēla vietturi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57231D0-5993-4FCF-8DF8-F11EF0B737F6}" type="slidenum">
              <a:rPr lang="lv-LV" smtClean="0"/>
              <a:t>‹#›</a:t>
            </a:fld>
            <a:endParaRPr lang="lv-LV"/>
          </a:p>
        </p:txBody>
      </p:sp>
    </p:spTree>
    <p:extLst>
      <p:ext uri="{BB962C8B-B14F-4D97-AF65-F5344CB8AC3E}">
        <p14:creationId xmlns:p14="http://schemas.microsoft.com/office/powerpoint/2010/main" val="2771685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Rediģēt šablona apakšvirsraksta stilu</a:t>
            </a:r>
          </a:p>
        </p:txBody>
      </p:sp>
      <p:sp>
        <p:nvSpPr>
          <p:cNvPr id="4" name="Datuma vietturis 3"/>
          <p:cNvSpPr>
            <a:spLocks noGrp="1"/>
          </p:cNvSpPr>
          <p:nvPr>
            <p:ph type="dt" sz="half" idx="10"/>
          </p:nvPr>
        </p:nvSpPr>
        <p:spPr/>
        <p:txBody>
          <a:bodyPr/>
          <a:lstStyle/>
          <a:p>
            <a:fld id="{CC01376A-6332-4F9A-812A-8E540CCA7EBC}" type="datetimeFigureOut">
              <a:rPr lang="lv-LV" smtClean="0"/>
              <a:t>23.01.2019</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85345EDE-8E65-4313-AAF9-DE503BB92463}" type="slidenum">
              <a:rPr lang="lv-LV" smtClean="0"/>
              <a:t>‹#›</a:t>
            </a:fld>
            <a:endParaRPr lang="lv-LV"/>
          </a:p>
        </p:txBody>
      </p:sp>
    </p:spTree>
    <p:extLst>
      <p:ext uri="{BB962C8B-B14F-4D97-AF65-F5344CB8AC3E}">
        <p14:creationId xmlns:p14="http://schemas.microsoft.com/office/powerpoint/2010/main" val="3590800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Vertikāls teksta vietturis 2"/>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CC01376A-6332-4F9A-812A-8E540CCA7EBC}" type="datetimeFigureOut">
              <a:rPr lang="lv-LV" smtClean="0"/>
              <a:t>23.01.2019</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85345EDE-8E65-4313-AAF9-DE503BB92463}" type="slidenum">
              <a:rPr lang="lv-LV" smtClean="0"/>
              <a:t>‹#›</a:t>
            </a:fld>
            <a:endParaRPr lang="lv-LV"/>
          </a:p>
        </p:txBody>
      </p:sp>
    </p:spTree>
    <p:extLst>
      <p:ext uri="{BB962C8B-B14F-4D97-AF65-F5344CB8AC3E}">
        <p14:creationId xmlns:p14="http://schemas.microsoft.com/office/powerpoint/2010/main" val="1553152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p:cNvSpPr>
            <a:spLocks noGrp="1"/>
          </p:cNvSpPr>
          <p:nvPr>
            <p:ph type="body" orient="vert" idx="1"/>
          </p:nvPr>
        </p:nvSpPr>
        <p:spPr>
          <a:xfrm>
            <a:off x="838200" y="365125"/>
            <a:ext cx="7734300" cy="5811838"/>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CC01376A-6332-4F9A-812A-8E540CCA7EBC}" type="datetimeFigureOut">
              <a:rPr lang="lv-LV" smtClean="0"/>
              <a:t>23.01.2019</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85345EDE-8E65-4313-AAF9-DE503BB92463}" type="slidenum">
              <a:rPr lang="lv-LV" smtClean="0"/>
              <a:t>‹#›</a:t>
            </a:fld>
            <a:endParaRPr lang="lv-LV"/>
          </a:p>
        </p:txBody>
      </p:sp>
    </p:spTree>
    <p:extLst>
      <p:ext uri="{BB962C8B-B14F-4D97-AF65-F5344CB8AC3E}">
        <p14:creationId xmlns:p14="http://schemas.microsoft.com/office/powerpoint/2010/main" val="2617663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CC01376A-6332-4F9A-812A-8E540CCA7EBC}" type="datetimeFigureOut">
              <a:rPr lang="lv-LV" smtClean="0"/>
              <a:t>23.01.2019</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85345EDE-8E65-4313-AAF9-DE503BB92463}" type="slidenum">
              <a:rPr lang="lv-LV" smtClean="0"/>
              <a:t>‹#›</a:t>
            </a:fld>
            <a:endParaRPr lang="lv-LV"/>
          </a:p>
        </p:txBody>
      </p:sp>
    </p:spTree>
    <p:extLst>
      <p:ext uri="{BB962C8B-B14F-4D97-AF65-F5344CB8AC3E}">
        <p14:creationId xmlns:p14="http://schemas.microsoft.com/office/powerpoint/2010/main" val="125320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Rediģēt šablona teksta stilus</a:t>
            </a:r>
          </a:p>
        </p:txBody>
      </p:sp>
      <p:sp>
        <p:nvSpPr>
          <p:cNvPr id="4" name="Datuma vietturis 3"/>
          <p:cNvSpPr>
            <a:spLocks noGrp="1"/>
          </p:cNvSpPr>
          <p:nvPr>
            <p:ph type="dt" sz="half" idx="10"/>
          </p:nvPr>
        </p:nvSpPr>
        <p:spPr/>
        <p:txBody>
          <a:bodyPr/>
          <a:lstStyle/>
          <a:p>
            <a:fld id="{CC01376A-6332-4F9A-812A-8E540CCA7EBC}" type="datetimeFigureOut">
              <a:rPr lang="lv-LV" smtClean="0"/>
              <a:t>23.01.2019</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85345EDE-8E65-4313-AAF9-DE503BB92463}" type="slidenum">
              <a:rPr lang="lv-LV" smtClean="0"/>
              <a:t>‹#›</a:t>
            </a:fld>
            <a:endParaRPr lang="lv-LV"/>
          </a:p>
        </p:txBody>
      </p:sp>
    </p:spTree>
    <p:extLst>
      <p:ext uri="{BB962C8B-B14F-4D97-AF65-F5344CB8AC3E}">
        <p14:creationId xmlns:p14="http://schemas.microsoft.com/office/powerpoint/2010/main" val="260725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sz="half" idx="1"/>
          </p:nvPr>
        </p:nvSpPr>
        <p:spPr>
          <a:xfrm>
            <a:off x="838200" y="1825625"/>
            <a:ext cx="51816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p:cNvSpPr>
            <a:spLocks noGrp="1"/>
          </p:cNvSpPr>
          <p:nvPr>
            <p:ph sz="half" idx="2"/>
          </p:nvPr>
        </p:nvSpPr>
        <p:spPr>
          <a:xfrm>
            <a:off x="6172200" y="1825625"/>
            <a:ext cx="51816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p:cNvSpPr>
            <a:spLocks noGrp="1"/>
          </p:cNvSpPr>
          <p:nvPr>
            <p:ph type="dt" sz="half" idx="10"/>
          </p:nvPr>
        </p:nvSpPr>
        <p:spPr/>
        <p:txBody>
          <a:bodyPr/>
          <a:lstStyle/>
          <a:p>
            <a:fld id="{CC01376A-6332-4F9A-812A-8E540CCA7EBC}" type="datetimeFigureOut">
              <a:rPr lang="lv-LV" smtClean="0"/>
              <a:t>23.01.2019</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85345EDE-8E65-4313-AAF9-DE503BB92463}" type="slidenum">
              <a:rPr lang="lv-LV" smtClean="0"/>
              <a:t>‹#›</a:t>
            </a:fld>
            <a:endParaRPr lang="lv-LV"/>
          </a:p>
        </p:txBody>
      </p:sp>
    </p:spTree>
    <p:extLst>
      <p:ext uri="{BB962C8B-B14F-4D97-AF65-F5344CB8AC3E}">
        <p14:creationId xmlns:p14="http://schemas.microsoft.com/office/powerpoint/2010/main" val="2166454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4" name="Satura vietturis 3"/>
          <p:cNvSpPr>
            <a:spLocks noGrp="1"/>
          </p:cNvSpPr>
          <p:nvPr>
            <p:ph sz="half" idx="2"/>
          </p:nvPr>
        </p:nvSpPr>
        <p:spPr>
          <a:xfrm>
            <a:off x="839788" y="2505075"/>
            <a:ext cx="5157787"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6" name="Satura vietturis 5"/>
          <p:cNvSpPr>
            <a:spLocks noGrp="1"/>
          </p:cNvSpPr>
          <p:nvPr>
            <p:ph sz="quarter" idx="4"/>
          </p:nvPr>
        </p:nvSpPr>
        <p:spPr>
          <a:xfrm>
            <a:off x="6172200" y="2505075"/>
            <a:ext cx="5183188"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p:cNvSpPr>
            <a:spLocks noGrp="1"/>
          </p:cNvSpPr>
          <p:nvPr>
            <p:ph type="dt" sz="half" idx="10"/>
          </p:nvPr>
        </p:nvSpPr>
        <p:spPr/>
        <p:txBody>
          <a:bodyPr/>
          <a:lstStyle/>
          <a:p>
            <a:fld id="{CC01376A-6332-4F9A-812A-8E540CCA7EBC}" type="datetimeFigureOut">
              <a:rPr lang="lv-LV" smtClean="0"/>
              <a:t>23.01.2019</a:t>
            </a:fld>
            <a:endParaRPr lang="lv-LV"/>
          </a:p>
        </p:txBody>
      </p:sp>
      <p:sp>
        <p:nvSpPr>
          <p:cNvPr id="8" name="Kājenes vietturis 7"/>
          <p:cNvSpPr>
            <a:spLocks noGrp="1"/>
          </p:cNvSpPr>
          <p:nvPr>
            <p:ph type="ftr" sz="quarter" idx="11"/>
          </p:nvPr>
        </p:nvSpPr>
        <p:spPr/>
        <p:txBody>
          <a:bodyPr/>
          <a:lstStyle/>
          <a:p>
            <a:endParaRPr lang="lv-LV"/>
          </a:p>
        </p:txBody>
      </p:sp>
      <p:sp>
        <p:nvSpPr>
          <p:cNvPr id="9" name="Slaida numura vietturis 8"/>
          <p:cNvSpPr>
            <a:spLocks noGrp="1"/>
          </p:cNvSpPr>
          <p:nvPr>
            <p:ph type="sldNum" sz="quarter" idx="12"/>
          </p:nvPr>
        </p:nvSpPr>
        <p:spPr/>
        <p:txBody>
          <a:bodyPr/>
          <a:lstStyle/>
          <a:p>
            <a:fld id="{85345EDE-8E65-4313-AAF9-DE503BB92463}" type="slidenum">
              <a:rPr lang="lv-LV" smtClean="0"/>
              <a:t>‹#›</a:t>
            </a:fld>
            <a:endParaRPr lang="lv-LV"/>
          </a:p>
        </p:txBody>
      </p:sp>
    </p:spTree>
    <p:extLst>
      <p:ext uri="{BB962C8B-B14F-4D97-AF65-F5344CB8AC3E}">
        <p14:creationId xmlns:p14="http://schemas.microsoft.com/office/powerpoint/2010/main" val="2793343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Datuma vietturis 2"/>
          <p:cNvSpPr>
            <a:spLocks noGrp="1"/>
          </p:cNvSpPr>
          <p:nvPr>
            <p:ph type="dt" sz="half" idx="10"/>
          </p:nvPr>
        </p:nvSpPr>
        <p:spPr/>
        <p:txBody>
          <a:bodyPr/>
          <a:lstStyle/>
          <a:p>
            <a:fld id="{CC01376A-6332-4F9A-812A-8E540CCA7EBC}" type="datetimeFigureOut">
              <a:rPr lang="lv-LV" smtClean="0"/>
              <a:t>23.01.2019</a:t>
            </a:fld>
            <a:endParaRPr lang="lv-LV"/>
          </a:p>
        </p:txBody>
      </p:sp>
      <p:sp>
        <p:nvSpPr>
          <p:cNvPr id="4" name="Kājenes vietturis 3"/>
          <p:cNvSpPr>
            <a:spLocks noGrp="1"/>
          </p:cNvSpPr>
          <p:nvPr>
            <p:ph type="ftr" sz="quarter" idx="11"/>
          </p:nvPr>
        </p:nvSpPr>
        <p:spPr/>
        <p:txBody>
          <a:bodyPr/>
          <a:lstStyle/>
          <a:p>
            <a:endParaRPr lang="lv-LV"/>
          </a:p>
        </p:txBody>
      </p:sp>
      <p:sp>
        <p:nvSpPr>
          <p:cNvPr id="5" name="Slaida numura vietturis 4"/>
          <p:cNvSpPr>
            <a:spLocks noGrp="1"/>
          </p:cNvSpPr>
          <p:nvPr>
            <p:ph type="sldNum" sz="quarter" idx="12"/>
          </p:nvPr>
        </p:nvSpPr>
        <p:spPr/>
        <p:txBody>
          <a:bodyPr/>
          <a:lstStyle/>
          <a:p>
            <a:fld id="{85345EDE-8E65-4313-AAF9-DE503BB92463}" type="slidenum">
              <a:rPr lang="lv-LV" smtClean="0"/>
              <a:t>‹#›</a:t>
            </a:fld>
            <a:endParaRPr lang="lv-LV"/>
          </a:p>
        </p:txBody>
      </p:sp>
    </p:spTree>
    <p:extLst>
      <p:ext uri="{BB962C8B-B14F-4D97-AF65-F5344CB8AC3E}">
        <p14:creationId xmlns:p14="http://schemas.microsoft.com/office/powerpoint/2010/main" val="1669779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CC01376A-6332-4F9A-812A-8E540CCA7EBC}" type="datetimeFigureOut">
              <a:rPr lang="lv-LV" smtClean="0"/>
              <a:t>23.01.2019</a:t>
            </a:fld>
            <a:endParaRPr lang="lv-LV"/>
          </a:p>
        </p:txBody>
      </p:sp>
      <p:sp>
        <p:nvSpPr>
          <p:cNvPr id="3" name="Kājenes vietturis 2"/>
          <p:cNvSpPr>
            <a:spLocks noGrp="1"/>
          </p:cNvSpPr>
          <p:nvPr>
            <p:ph type="ftr" sz="quarter" idx="11"/>
          </p:nvPr>
        </p:nvSpPr>
        <p:spPr/>
        <p:txBody>
          <a:bodyPr/>
          <a:lstStyle/>
          <a:p>
            <a:endParaRPr lang="lv-LV"/>
          </a:p>
        </p:txBody>
      </p:sp>
      <p:sp>
        <p:nvSpPr>
          <p:cNvPr id="4" name="Slaida numura vietturis 3"/>
          <p:cNvSpPr>
            <a:spLocks noGrp="1"/>
          </p:cNvSpPr>
          <p:nvPr>
            <p:ph type="sldNum" sz="quarter" idx="12"/>
          </p:nvPr>
        </p:nvSpPr>
        <p:spPr/>
        <p:txBody>
          <a:bodyPr/>
          <a:lstStyle/>
          <a:p>
            <a:fld id="{85345EDE-8E65-4313-AAF9-DE503BB92463}" type="slidenum">
              <a:rPr lang="lv-LV" smtClean="0"/>
              <a:t>‹#›</a:t>
            </a:fld>
            <a:endParaRPr lang="lv-LV"/>
          </a:p>
        </p:txBody>
      </p:sp>
    </p:spTree>
    <p:extLst>
      <p:ext uri="{BB962C8B-B14F-4D97-AF65-F5344CB8AC3E}">
        <p14:creationId xmlns:p14="http://schemas.microsoft.com/office/powerpoint/2010/main" val="3611394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p:cNvSpPr>
            <a:spLocks noGrp="1"/>
          </p:cNvSpPr>
          <p:nvPr>
            <p:ph type="dt" sz="half" idx="10"/>
          </p:nvPr>
        </p:nvSpPr>
        <p:spPr/>
        <p:txBody>
          <a:bodyPr/>
          <a:lstStyle/>
          <a:p>
            <a:fld id="{CC01376A-6332-4F9A-812A-8E540CCA7EBC}" type="datetimeFigureOut">
              <a:rPr lang="lv-LV" smtClean="0"/>
              <a:t>23.01.2019</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85345EDE-8E65-4313-AAF9-DE503BB92463}" type="slidenum">
              <a:rPr lang="lv-LV" smtClean="0"/>
              <a:t>‹#›</a:t>
            </a:fld>
            <a:endParaRPr lang="lv-LV"/>
          </a:p>
        </p:txBody>
      </p:sp>
    </p:spTree>
    <p:extLst>
      <p:ext uri="{BB962C8B-B14F-4D97-AF65-F5344CB8AC3E}">
        <p14:creationId xmlns:p14="http://schemas.microsoft.com/office/powerpoint/2010/main" val="946008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p:cNvSpPr>
            <a:spLocks noGrp="1"/>
          </p:cNvSpPr>
          <p:nvPr>
            <p:ph type="dt" sz="half" idx="10"/>
          </p:nvPr>
        </p:nvSpPr>
        <p:spPr/>
        <p:txBody>
          <a:bodyPr/>
          <a:lstStyle/>
          <a:p>
            <a:fld id="{CC01376A-6332-4F9A-812A-8E540CCA7EBC}" type="datetimeFigureOut">
              <a:rPr lang="lv-LV" smtClean="0"/>
              <a:t>23.01.2019</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85345EDE-8E65-4313-AAF9-DE503BB92463}" type="slidenum">
              <a:rPr lang="lv-LV" smtClean="0"/>
              <a:t>‹#›</a:t>
            </a:fld>
            <a:endParaRPr lang="lv-LV"/>
          </a:p>
        </p:txBody>
      </p:sp>
    </p:spTree>
    <p:extLst>
      <p:ext uri="{BB962C8B-B14F-4D97-AF65-F5344CB8AC3E}">
        <p14:creationId xmlns:p14="http://schemas.microsoft.com/office/powerpoint/2010/main" val="48010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1376A-6332-4F9A-812A-8E540CCA7EBC}" type="datetimeFigureOut">
              <a:rPr lang="lv-LV" smtClean="0"/>
              <a:t>23.01.2019</a:t>
            </a:fld>
            <a:endParaRPr lang="lv-LV"/>
          </a:p>
        </p:txBody>
      </p:sp>
      <p:sp>
        <p:nvSpPr>
          <p:cNvPr id="5" name="Kājenes vietturi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345EDE-8E65-4313-AAF9-DE503BB92463}" type="slidenum">
              <a:rPr lang="lv-LV" smtClean="0"/>
              <a:t>‹#›</a:t>
            </a:fld>
            <a:endParaRPr lang="lv-LV"/>
          </a:p>
        </p:txBody>
      </p:sp>
    </p:spTree>
    <p:extLst>
      <p:ext uri="{BB962C8B-B14F-4D97-AF65-F5344CB8AC3E}">
        <p14:creationId xmlns:p14="http://schemas.microsoft.com/office/powerpoint/2010/main" val="3367899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hyperlink" Target="http://www.mod.gov.lv/Par_aizsardzibas_nozari/Vides_aizsardziba/Vides_aizs_strategija_2011_2015.asp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likumi.lv/doc.php?id=15836#p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mrcc.lv/~/media/ZS/2016/doc/Not_14_20.05.ash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a:xfrm>
            <a:off x="431800" y="1122363"/>
            <a:ext cx="10236200" cy="2387600"/>
          </a:xfrm>
        </p:spPr>
        <p:txBody>
          <a:bodyPr>
            <a:normAutofit fontScale="90000"/>
          </a:bodyPr>
          <a:lstStyle/>
          <a:p>
            <a:pPr algn="l"/>
            <a:r>
              <a:rPr lang="lv-LV" dirty="0" smtClean="0"/>
              <a:t>NBS un Zemessardzes</a:t>
            </a:r>
            <a:r>
              <a:rPr lang="lv-LV" dirty="0"/>
              <a:t/>
            </a:r>
            <a:br>
              <a:rPr lang="lv-LV" dirty="0"/>
            </a:br>
            <a:r>
              <a:rPr lang="lv-LV" dirty="0"/>
              <a:t>sadarbība ar</a:t>
            </a:r>
            <a:br>
              <a:rPr lang="lv-LV" dirty="0"/>
            </a:br>
            <a:r>
              <a:rPr lang="lv-LV" dirty="0"/>
              <a:t>AS «Latvijas valsts meži»</a:t>
            </a:r>
          </a:p>
        </p:txBody>
      </p:sp>
      <p:sp>
        <p:nvSpPr>
          <p:cNvPr id="3" name="Apakšvirsraksts 2"/>
          <p:cNvSpPr>
            <a:spLocks noGrp="1"/>
          </p:cNvSpPr>
          <p:nvPr>
            <p:ph type="subTitle" idx="1"/>
          </p:nvPr>
        </p:nvSpPr>
        <p:spPr>
          <a:xfrm>
            <a:off x="431800" y="3602038"/>
            <a:ext cx="10236200" cy="1655762"/>
          </a:xfrm>
        </p:spPr>
        <p:txBody>
          <a:bodyPr/>
          <a:lstStyle/>
          <a:p>
            <a:pPr algn="l"/>
            <a:r>
              <a:rPr lang="lv-LV" dirty="0" smtClean="0"/>
              <a:t>Militāro mācību </a:t>
            </a:r>
            <a:r>
              <a:rPr lang="lv-LV" dirty="0"/>
              <a:t>norises saskaņošanas principi</a:t>
            </a:r>
          </a:p>
        </p:txBody>
      </p:sp>
      <p:pic>
        <p:nvPicPr>
          <p:cNvPr id="4" name="Attēls 3"/>
          <p:cNvPicPr>
            <a:picLocks noChangeAspect="1"/>
          </p:cNvPicPr>
          <p:nvPr/>
        </p:nvPicPr>
        <p:blipFill>
          <a:blip r:embed="rId2"/>
          <a:stretch>
            <a:fillRect/>
          </a:stretch>
        </p:blipFill>
        <p:spPr>
          <a:xfrm>
            <a:off x="3197225" y="5257800"/>
            <a:ext cx="1733550" cy="1019175"/>
          </a:xfrm>
          <a:prstGeom prst="rect">
            <a:avLst/>
          </a:prstGeom>
        </p:spPr>
      </p:pic>
      <p:pic>
        <p:nvPicPr>
          <p:cNvPr id="5" name="Attēls 4"/>
          <p:cNvPicPr>
            <a:picLocks noChangeAspect="1"/>
          </p:cNvPicPr>
          <p:nvPr/>
        </p:nvPicPr>
        <p:blipFill>
          <a:blip r:embed="rId3"/>
          <a:stretch>
            <a:fillRect/>
          </a:stretch>
        </p:blipFill>
        <p:spPr>
          <a:xfrm>
            <a:off x="696912" y="5349875"/>
            <a:ext cx="2162175" cy="952500"/>
          </a:xfrm>
          <a:prstGeom prst="rect">
            <a:avLst/>
          </a:prstGeom>
        </p:spPr>
      </p:pic>
      <p:pic>
        <p:nvPicPr>
          <p:cNvPr id="6" name="Attēls 5"/>
          <p:cNvPicPr>
            <a:picLocks noChangeAspect="1"/>
          </p:cNvPicPr>
          <p:nvPr/>
        </p:nvPicPr>
        <p:blipFill>
          <a:blip r:embed="rId4"/>
          <a:stretch>
            <a:fillRect/>
          </a:stretch>
        </p:blipFill>
        <p:spPr>
          <a:xfrm>
            <a:off x="5411787" y="5257800"/>
            <a:ext cx="2714625" cy="942975"/>
          </a:xfrm>
          <a:prstGeom prst="rect">
            <a:avLst/>
          </a:prstGeom>
        </p:spPr>
      </p:pic>
      <p:pic>
        <p:nvPicPr>
          <p:cNvPr id="7" name="Attēls 6"/>
          <p:cNvPicPr>
            <a:picLocks noChangeAspect="1"/>
          </p:cNvPicPr>
          <p:nvPr/>
        </p:nvPicPr>
        <p:blipFill>
          <a:blip r:embed="rId5"/>
          <a:stretch>
            <a:fillRect/>
          </a:stretch>
        </p:blipFill>
        <p:spPr>
          <a:xfrm>
            <a:off x="9012158" y="5196682"/>
            <a:ext cx="1160542" cy="1141412"/>
          </a:xfrm>
          <a:prstGeom prst="rect">
            <a:avLst/>
          </a:prstGeom>
        </p:spPr>
      </p:pic>
    </p:spTree>
    <p:extLst>
      <p:ext uri="{BB962C8B-B14F-4D97-AF65-F5344CB8AC3E}">
        <p14:creationId xmlns:p14="http://schemas.microsoft.com/office/powerpoint/2010/main" val="1079838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Militāro mācību saskaņošanas principi</a:t>
            </a:r>
            <a:endParaRPr lang="lv-LV" dirty="0"/>
          </a:p>
        </p:txBody>
      </p:sp>
      <p:sp>
        <p:nvSpPr>
          <p:cNvPr id="3" name="Satura vietturis 2"/>
          <p:cNvSpPr>
            <a:spLocks noGrp="1"/>
          </p:cNvSpPr>
          <p:nvPr>
            <p:ph idx="1"/>
          </p:nvPr>
        </p:nvSpPr>
        <p:spPr/>
        <p:txBody>
          <a:bodyPr/>
          <a:lstStyle/>
          <a:p>
            <a:pPr lvl="0"/>
            <a:r>
              <a:rPr lang="lv-LV" dirty="0"/>
              <a:t>LVM ir tiesīga Saskaņojumā izvirzīt nosacījumus, kas var grozīt plānoto militāro mācību norisi, pamatojoties uz saimnieciskās darbības interesēm, dabas aizsardzības vai citām interesēm. </a:t>
            </a:r>
          </a:p>
          <a:p>
            <a:pPr lvl="0"/>
            <a:r>
              <a:rPr lang="lv-LV" dirty="0"/>
              <a:t>LVM Saskaņojuma nosacījumos norāda LVM līgumpartnerus (medību tiesību nomnieki, zemes nomnieki, ilgtermiņa mežizstrādes līgumu līgumpartneri), kuru </a:t>
            </a:r>
            <a:r>
              <a:rPr lang="lv-LV" u="sng" dirty="0"/>
              <a:t>informēšanu</a:t>
            </a:r>
            <a:r>
              <a:rPr lang="lv-LV" dirty="0"/>
              <a:t> par militāro mācību norisi nodrošina NBS pilnvarotās vienības, kā arī norādi par nepieciešamību saņemt saskaņojumu no Dabas aizsardzības pārvaldes.</a:t>
            </a:r>
          </a:p>
          <a:p>
            <a:endParaRPr lang="lv-LV" dirty="0"/>
          </a:p>
        </p:txBody>
      </p:sp>
    </p:spTree>
    <p:extLst>
      <p:ext uri="{BB962C8B-B14F-4D97-AF65-F5344CB8AC3E}">
        <p14:creationId xmlns:p14="http://schemas.microsoft.com/office/powerpoint/2010/main" val="2608258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a:t>Militāro mācību saskaņošanas principi</a:t>
            </a:r>
          </a:p>
        </p:txBody>
      </p:sp>
      <p:sp>
        <p:nvSpPr>
          <p:cNvPr id="3" name="Satura vietturis 2"/>
          <p:cNvSpPr>
            <a:spLocks noGrp="1"/>
          </p:cNvSpPr>
          <p:nvPr>
            <p:ph idx="1"/>
          </p:nvPr>
        </p:nvSpPr>
        <p:spPr/>
        <p:txBody>
          <a:bodyPr/>
          <a:lstStyle/>
          <a:p>
            <a:r>
              <a:rPr lang="lv-LV" dirty="0" smtClean="0"/>
              <a:t>Vienā saskaņotajā teritorijā mācības visām NBS un ZS struktūrvienībām var notikt 5 reizes gadā.</a:t>
            </a:r>
          </a:p>
          <a:p>
            <a:pPr lvl="0"/>
            <a:r>
              <a:rPr lang="lv-LV" dirty="0"/>
              <a:t>Ja </a:t>
            </a:r>
            <a:r>
              <a:rPr lang="lv-LV" dirty="0" smtClean="0"/>
              <a:t>mācības </a:t>
            </a:r>
            <a:r>
              <a:rPr lang="lv-LV" dirty="0"/>
              <a:t>norit vairāk nekā 5. reizi kalendārajā gadā attiecīgajā teritorijā, LVM līgumpartneru </a:t>
            </a:r>
            <a:r>
              <a:rPr lang="lv-LV" u="sng" dirty="0"/>
              <a:t>informēšanas pienākums aizstājams ar saskaņošanas</a:t>
            </a:r>
            <a:r>
              <a:rPr lang="lv-LV" dirty="0"/>
              <a:t> pienākumu</a:t>
            </a:r>
            <a:r>
              <a:rPr lang="lv-LV" dirty="0" smtClean="0"/>
              <a:t>.</a:t>
            </a:r>
          </a:p>
          <a:p>
            <a:pPr lvl="0"/>
            <a:endParaRPr lang="lv-LV" dirty="0"/>
          </a:p>
          <a:p>
            <a:pPr marL="0" lvl="0" indent="0">
              <a:buNone/>
            </a:pPr>
            <a:r>
              <a:rPr lang="lv-LV" sz="2000" dirty="0" smtClean="0"/>
              <a:t>NB! </a:t>
            </a:r>
          </a:p>
          <a:p>
            <a:pPr marL="0" lvl="0" indent="0">
              <a:buNone/>
            </a:pPr>
            <a:r>
              <a:rPr lang="lv-LV" sz="2000" dirty="0" smtClean="0"/>
              <a:t>Ja mācības vienā un tajā pašā teritorijā notiek 10 un vairāk reižu. Pusēm jāapspriež jautājums par iespējamu platības valdītāja maiņu.</a:t>
            </a:r>
            <a:endParaRPr lang="lv-LV" sz="2000" dirty="0"/>
          </a:p>
          <a:p>
            <a:endParaRPr lang="lv-LV" dirty="0"/>
          </a:p>
        </p:txBody>
      </p:sp>
    </p:spTree>
    <p:extLst>
      <p:ext uri="{BB962C8B-B14F-4D97-AF65-F5344CB8AC3E}">
        <p14:creationId xmlns:p14="http://schemas.microsoft.com/office/powerpoint/2010/main" val="1874994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Vienošanās punkti</a:t>
            </a:r>
            <a:endParaRPr lang="lv-LV" dirty="0"/>
          </a:p>
        </p:txBody>
      </p:sp>
      <p:sp>
        <p:nvSpPr>
          <p:cNvPr id="3" name="Satura vietturis 2"/>
          <p:cNvSpPr>
            <a:spLocks noGrp="1"/>
          </p:cNvSpPr>
          <p:nvPr>
            <p:ph idx="1"/>
          </p:nvPr>
        </p:nvSpPr>
        <p:spPr/>
        <p:txBody>
          <a:bodyPr/>
          <a:lstStyle/>
          <a:p>
            <a:endParaRPr lang="lv-LV"/>
          </a:p>
        </p:txBody>
      </p:sp>
      <p:pic>
        <p:nvPicPr>
          <p:cNvPr id="4" name="Attēls 3"/>
          <p:cNvPicPr>
            <a:picLocks noChangeAspect="1"/>
          </p:cNvPicPr>
          <p:nvPr/>
        </p:nvPicPr>
        <p:blipFill>
          <a:blip r:embed="rId2"/>
          <a:stretch>
            <a:fillRect/>
          </a:stretch>
        </p:blipFill>
        <p:spPr>
          <a:xfrm>
            <a:off x="1460170" y="1562100"/>
            <a:ext cx="7871155" cy="4020344"/>
          </a:xfrm>
          <a:prstGeom prst="rect">
            <a:avLst/>
          </a:prstGeom>
        </p:spPr>
      </p:pic>
    </p:spTree>
    <p:extLst>
      <p:ext uri="{BB962C8B-B14F-4D97-AF65-F5344CB8AC3E}">
        <p14:creationId xmlns:p14="http://schemas.microsoft.com/office/powerpoint/2010/main" val="822860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a:t>Vienošanās par sadarbību</a:t>
            </a:r>
          </a:p>
        </p:txBody>
      </p:sp>
      <p:sp>
        <p:nvSpPr>
          <p:cNvPr id="3" name="Satura vietturis 2"/>
          <p:cNvSpPr>
            <a:spLocks noGrp="1"/>
          </p:cNvSpPr>
          <p:nvPr>
            <p:ph idx="1"/>
          </p:nvPr>
        </p:nvSpPr>
        <p:spPr/>
        <p:txBody>
          <a:bodyPr/>
          <a:lstStyle/>
          <a:p>
            <a:r>
              <a:rPr lang="lv-LV" dirty="0" smtClean="0"/>
              <a:t>NBS pilnvarotās personas:</a:t>
            </a:r>
          </a:p>
          <a:p>
            <a:pPr lvl="1"/>
            <a:r>
              <a:rPr lang="lv-LV" dirty="0"/>
              <a:t>NBS Apvienotā štāba Operatīvās plānošanas departamenta (J-3/5/7) Militāro mācību pārvaldi par Vienošanās 4.1. punktā minētajām mācībām;</a:t>
            </a:r>
          </a:p>
          <a:p>
            <a:pPr lvl="1"/>
            <a:r>
              <a:rPr lang="lv-LV" dirty="0"/>
              <a:t>NBS Regulāro spēku vienību komandierus par Vienošanās 4.2. punktā minētajām mācībā</a:t>
            </a:r>
          </a:p>
          <a:p>
            <a:pPr lvl="1"/>
            <a:r>
              <a:rPr lang="lv-LV" dirty="0"/>
              <a:t>Zemessardzes bataljonu komandierus par Vienošanās 4.3.punktā minētajām mācībām</a:t>
            </a:r>
            <a:r>
              <a:rPr lang="lv-LV" dirty="0" smtClean="0"/>
              <a:t>.</a:t>
            </a:r>
          </a:p>
          <a:p>
            <a:pPr lvl="1"/>
            <a:endParaRPr lang="lv-LV" dirty="0"/>
          </a:p>
          <a:p>
            <a:r>
              <a:rPr lang="lv-LV" dirty="0" smtClean="0"/>
              <a:t>LVM pilnvarotās personas:</a:t>
            </a:r>
          </a:p>
          <a:p>
            <a:pPr lvl="1"/>
            <a:r>
              <a:rPr lang="lv-LV" dirty="0" smtClean="0"/>
              <a:t>8 reģionu MAP vadītāji teritoriju saskaņošanas jautājumos.</a:t>
            </a:r>
          </a:p>
          <a:p>
            <a:pPr lvl="1"/>
            <a:r>
              <a:rPr lang="lv-LV" dirty="0" smtClean="0"/>
              <a:t>Zemes lietojuma speciālisti konkrēto mācību saskaņošanas jautājumos.</a:t>
            </a:r>
            <a:endParaRPr lang="lv-LV" dirty="0"/>
          </a:p>
          <a:p>
            <a:pPr marL="0" indent="0">
              <a:buNone/>
            </a:pPr>
            <a:endParaRPr lang="lv-LV" dirty="0"/>
          </a:p>
        </p:txBody>
      </p:sp>
    </p:spTree>
    <p:extLst>
      <p:ext uri="{BB962C8B-B14F-4D97-AF65-F5344CB8AC3E}">
        <p14:creationId xmlns:p14="http://schemas.microsoft.com/office/powerpoint/2010/main" val="4180627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Teritoriju saskaņošanas kārtība</a:t>
            </a:r>
            <a:endParaRPr lang="lv-LV" dirty="0"/>
          </a:p>
        </p:txBody>
      </p:sp>
      <p:sp>
        <p:nvSpPr>
          <p:cNvPr id="3" name="Satura vietturis 2"/>
          <p:cNvSpPr>
            <a:spLocks noGrp="1"/>
          </p:cNvSpPr>
          <p:nvPr>
            <p:ph idx="1"/>
          </p:nvPr>
        </p:nvSpPr>
        <p:spPr/>
        <p:txBody>
          <a:bodyPr/>
          <a:lstStyle/>
          <a:p>
            <a:r>
              <a:rPr lang="lv-LV" dirty="0" smtClean="0"/>
              <a:t>1 mēneša laikā pēc Vienošanās NBS iesniedz mācību teritoriju priekšlikumus LVM 8 reģionu MAP vadītājiem. </a:t>
            </a:r>
            <a:r>
              <a:rPr lang="lv-LV" dirty="0" smtClean="0">
                <a:solidFill>
                  <a:srgbClr val="FF0000"/>
                </a:solidFill>
              </a:rPr>
              <a:t>(1 JAN – 31 JAN)</a:t>
            </a:r>
          </a:p>
          <a:p>
            <a:r>
              <a:rPr lang="lv-LV" dirty="0" smtClean="0"/>
              <a:t>8 reģionu MAP vadītāji veic sarunas par teritoriju precizēšanu, lai pēc iespējas mazinātu ietekmi uz saimnieciskām, vides un sociālajām interesēm.</a:t>
            </a:r>
          </a:p>
          <a:p>
            <a:r>
              <a:rPr lang="lv-LV" dirty="0" smtClean="0"/>
              <a:t>Teritoriju saskaņojuma apstiprinājumu </a:t>
            </a:r>
            <a:r>
              <a:rPr lang="lv-LV" dirty="0" err="1" smtClean="0"/>
              <a:t>nosūta</a:t>
            </a:r>
            <a:r>
              <a:rPr lang="lv-LV" dirty="0" smtClean="0"/>
              <a:t> reģiona MAP vadītāji </a:t>
            </a:r>
            <a:r>
              <a:rPr lang="lv-LV" dirty="0" err="1" smtClean="0"/>
              <a:t>rakstveidā</a:t>
            </a:r>
            <a:r>
              <a:rPr lang="lv-LV" dirty="0" smtClean="0"/>
              <a:t> attiecīgajām NBS vienībām. </a:t>
            </a:r>
            <a:r>
              <a:rPr lang="lv-LV" dirty="0" smtClean="0">
                <a:solidFill>
                  <a:srgbClr val="FF0000"/>
                </a:solidFill>
              </a:rPr>
              <a:t>(1 FEB – 28 FEB)</a:t>
            </a:r>
          </a:p>
          <a:p>
            <a:endParaRPr lang="lv-LV" dirty="0"/>
          </a:p>
          <a:p>
            <a:r>
              <a:rPr lang="lv-LV" dirty="0" smtClean="0"/>
              <a:t>Reizi gadā līdz 1. MAR puses aktualizē mācību teritorijas.</a:t>
            </a:r>
          </a:p>
          <a:p>
            <a:endParaRPr lang="lv-LV" dirty="0"/>
          </a:p>
        </p:txBody>
      </p:sp>
    </p:spTree>
    <p:extLst>
      <p:ext uri="{BB962C8B-B14F-4D97-AF65-F5344CB8AC3E}">
        <p14:creationId xmlns:p14="http://schemas.microsoft.com/office/powerpoint/2010/main" val="850561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Saskaņotas un nesaskaņotas teritorijas</a:t>
            </a:r>
            <a:endParaRPr lang="lv-LV" dirty="0"/>
          </a:p>
        </p:txBody>
      </p:sp>
      <p:sp>
        <p:nvSpPr>
          <p:cNvPr id="3" name="Satura vietturis 2"/>
          <p:cNvSpPr>
            <a:spLocks noGrp="1"/>
          </p:cNvSpPr>
          <p:nvPr>
            <p:ph idx="1"/>
          </p:nvPr>
        </p:nvSpPr>
        <p:spPr/>
        <p:txBody>
          <a:bodyPr/>
          <a:lstStyle/>
          <a:p>
            <a:pPr marL="0" indent="0">
              <a:buNone/>
            </a:pPr>
            <a:r>
              <a:rPr lang="lv-LV" dirty="0" smtClean="0"/>
              <a:t>Ja NBS/ZS nav saskaņojusi centralizēti ar LVM </a:t>
            </a:r>
            <a:r>
              <a:rPr lang="lv-LV" dirty="0" smtClean="0"/>
              <a:t>militāro </a:t>
            </a:r>
            <a:r>
              <a:rPr lang="lv-LV" dirty="0" smtClean="0"/>
              <a:t>mācību norises vietu Vienošanās 16. un 17. p. kārtībā, ikreiz mācības saskaņojamas ar LVM </a:t>
            </a:r>
            <a:r>
              <a:rPr lang="lv-LV" dirty="0"/>
              <a:t>norādītajiem </a:t>
            </a:r>
            <a:r>
              <a:rPr lang="lv-LV" dirty="0" smtClean="0"/>
              <a:t>līgumpartneriem </a:t>
            </a:r>
            <a:r>
              <a:rPr lang="lv-LV" dirty="0"/>
              <a:t>(medību tiesību nomnieki, zemes nomnieki, ilgtermiņa mežizstrādes līgumu līgumpartneri)</a:t>
            </a:r>
            <a:r>
              <a:rPr lang="lv-LV" dirty="0" smtClean="0">
                <a:solidFill>
                  <a:srgbClr val="FF0000"/>
                </a:solidFill>
              </a:rPr>
              <a:t>!!!</a:t>
            </a:r>
            <a:endParaRPr lang="lv-LV" dirty="0">
              <a:solidFill>
                <a:srgbClr val="FF0000"/>
              </a:solidFill>
            </a:endParaRPr>
          </a:p>
        </p:txBody>
      </p:sp>
      <p:pic>
        <p:nvPicPr>
          <p:cNvPr id="4" name="Attēls 3"/>
          <p:cNvPicPr>
            <a:picLocks noChangeAspect="1"/>
          </p:cNvPicPr>
          <p:nvPr/>
        </p:nvPicPr>
        <p:blipFill>
          <a:blip r:embed="rId2"/>
          <a:stretch>
            <a:fillRect/>
          </a:stretch>
        </p:blipFill>
        <p:spPr>
          <a:xfrm>
            <a:off x="3937000" y="3525427"/>
            <a:ext cx="8028605" cy="2786473"/>
          </a:xfrm>
          <a:prstGeom prst="rect">
            <a:avLst/>
          </a:prstGeom>
        </p:spPr>
      </p:pic>
    </p:spTree>
    <p:extLst>
      <p:ext uri="{BB962C8B-B14F-4D97-AF65-F5344CB8AC3E}">
        <p14:creationId xmlns:p14="http://schemas.microsoft.com/office/powerpoint/2010/main" val="1448416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a:t>Vienošanās par sadarbību</a:t>
            </a:r>
          </a:p>
        </p:txBody>
      </p:sp>
      <p:sp>
        <p:nvSpPr>
          <p:cNvPr id="3" name="Satura vietturis 2"/>
          <p:cNvSpPr>
            <a:spLocks noGrp="1"/>
          </p:cNvSpPr>
          <p:nvPr>
            <p:ph idx="1"/>
          </p:nvPr>
        </p:nvSpPr>
        <p:spPr/>
        <p:txBody>
          <a:bodyPr/>
          <a:lstStyle/>
          <a:p>
            <a:r>
              <a:rPr lang="lv-LV" dirty="0" smtClean="0"/>
              <a:t>Mācības </a:t>
            </a:r>
            <a:r>
              <a:rPr lang="lv-LV" dirty="0" smtClean="0">
                <a:solidFill>
                  <a:srgbClr val="FF0000"/>
                </a:solidFill>
              </a:rPr>
              <a:t>iespēju robežās </a:t>
            </a:r>
            <a:r>
              <a:rPr lang="lv-LV" dirty="0" smtClean="0"/>
              <a:t>nerīko:</a:t>
            </a:r>
          </a:p>
          <a:p>
            <a:pPr lvl="1"/>
            <a:r>
              <a:rPr lang="lv-LV" dirty="0"/>
              <a:t>aizsargājamo putnu dzīvotnēs ligzdošanas un dzimšanas periodos. Termiņu ierobežojumi norādīti Vienošanās pielikumā Nr.1;</a:t>
            </a:r>
          </a:p>
          <a:p>
            <a:pPr lvl="1"/>
            <a:r>
              <a:rPr lang="lv-LV" dirty="0"/>
              <a:t>meža dzīvnieku dzimšanas periodā -  no 1.aprīļa līdz 30.jūnijam;</a:t>
            </a:r>
          </a:p>
          <a:p>
            <a:pPr lvl="1"/>
            <a:r>
              <a:rPr lang="lv-LV" dirty="0"/>
              <a:t>aļņu un staltbriežu riesta periodā – no 15. augusta līdz 1. oktobrim</a:t>
            </a:r>
            <a:r>
              <a:rPr lang="lv-LV" dirty="0" smtClean="0"/>
              <a:t>. </a:t>
            </a:r>
          </a:p>
          <a:p>
            <a:pPr marL="0" indent="0">
              <a:buNone/>
            </a:pPr>
            <a:r>
              <a:rPr lang="lv-LV" dirty="0" smtClean="0"/>
              <a:t>Mācības nerīko:</a:t>
            </a:r>
            <a:endParaRPr lang="lv-LV" dirty="0"/>
          </a:p>
          <a:p>
            <a:pPr lvl="1"/>
            <a:r>
              <a:rPr lang="lv-LV" dirty="0"/>
              <a:t>teritorijās, kur tiek veikta meža infrastruktūras objektu būvniecība;</a:t>
            </a:r>
          </a:p>
          <a:p>
            <a:pPr lvl="1"/>
            <a:r>
              <a:rPr lang="lv-LV" dirty="0"/>
              <a:t>teritorijās, kur notiek mežizstrādes darbi;</a:t>
            </a:r>
          </a:p>
          <a:p>
            <a:pPr lvl="1"/>
            <a:r>
              <a:rPr lang="lv-LV" dirty="0"/>
              <a:t>īpaši aizsargājamās dabas </a:t>
            </a:r>
            <a:r>
              <a:rPr lang="lv-LV" dirty="0" smtClean="0"/>
              <a:t>teritorijās, kur tas ir aizliegts.</a:t>
            </a:r>
            <a:endParaRPr lang="lv-LV" dirty="0"/>
          </a:p>
          <a:p>
            <a:pPr marL="0" indent="0">
              <a:buNone/>
            </a:pPr>
            <a:endParaRPr lang="lv-LV" dirty="0"/>
          </a:p>
        </p:txBody>
      </p:sp>
    </p:spTree>
    <p:extLst>
      <p:ext uri="{BB962C8B-B14F-4D97-AF65-F5344CB8AC3E}">
        <p14:creationId xmlns:p14="http://schemas.microsoft.com/office/powerpoint/2010/main" val="3651508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Pielikumi</a:t>
            </a:r>
            <a:endParaRPr lang="lv-LV" dirty="0"/>
          </a:p>
        </p:txBody>
      </p:sp>
      <p:sp>
        <p:nvSpPr>
          <p:cNvPr id="3" name="Satura vietturis 2"/>
          <p:cNvSpPr>
            <a:spLocks noGrp="1"/>
          </p:cNvSpPr>
          <p:nvPr>
            <p:ph idx="1"/>
          </p:nvPr>
        </p:nvSpPr>
        <p:spPr/>
        <p:txBody>
          <a:bodyPr/>
          <a:lstStyle/>
          <a:p>
            <a:pPr marL="457200" lvl="1" indent="0">
              <a:buNone/>
            </a:pPr>
            <a:r>
              <a:rPr lang="lv-LV" dirty="0"/>
              <a:t>Pielikums Nr.1 “Termiņu ierobežojumi militāro mācību organizēšanai putnu ligzdošanas un dzimšanas periodos”. </a:t>
            </a:r>
          </a:p>
          <a:p>
            <a:pPr marL="457200" lvl="1" indent="0">
              <a:buNone/>
            </a:pPr>
            <a:r>
              <a:rPr lang="lv-LV" dirty="0"/>
              <a:t>Pielikums Nr.2 „Iesnieguma veidlapa”.</a:t>
            </a:r>
          </a:p>
          <a:p>
            <a:pPr marL="457200" lvl="1" indent="0">
              <a:buNone/>
            </a:pPr>
            <a:r>
              <a:rPr lang="lv-LV" dirty="0"/>
              <a:t>Pielikums Nr.3 „LVM saskaņojuma paraugs”.</a:t>
            </a:r>
          </a:p>
          <a:p>
            <a:endParaRPr lang="lv-LV" dirty="0"/>
          </a:p>
        </p:txBody>
      </p:sp>
      <p:pic>
        <p:nvPicPr>
          <p:cNvPr id="4" name="Attēls 3"/>
          <p:cNvPicPr/>
          <p:nvPr/>
        </p:nvPicPr>
        <p:blipFill>
          <a:blip r:embed="rId2"/>
          <a:stretch>
            <a:fillRect/>
          </a:stretch>
        </p:blipFill>
        <p:spPr>
          <a:xfrm>
            <a:off x="321945" y="3409632"/>
            <a:ext cx="5274310" cy="3213735"/>
          </a:xfrm>
          <a:prstGeom prst="rect">
            <a:avLst/>
          </a:prstGeom>
        </p:spPr>
      </p:pic>
      <p:pic>
        <p:nvPicPr>
          <p:cNvPr id="5" name="Attēls 4"/>
          <p:cNvPicPr>
            <a:picLocks noChangeAspect="1"/>
          </p:cNvPicPr>
          <p:nvPr/>
        </p:nvPicPr>
        <p:blipFill>
          <a:blip r:embed="rId3"/>
          <a:stretch>
            <a:fillRect/>
          </a:stretch>
        </p:blipFill>
        <p:spPr>
          <a:xfrm>
            <a:off x="5596255" y="3349518"/>
            <a:ext cx="3729037" cy="3273849"/>
          </a:xfrm>
          <a:prstGeom prst="rect">
            <a:avLst/>
          </a:prstGeom>
        </p:spPr>
      </p:pic>
      <p:pic>
        <p:nvPicPr>
          <p:cNvPr id="6" name="Attēls 5"/>
          <p:cNvPicPr>
            <a:picLocks noChangeAspect="1"/>
          </p:cNvPicPr>
          <p:nvPr/>
        </p:nvPicPr>
        <p:blipFill>
          <a:blip r:embed="rId4"/>
          <a:stretch>
            <a:fillRect/>
          </a:stretch>
        </p:blipFill>
        <p:spPr>
          <a:xfrm>
            <a:off x="8848813" y="4128770"/>
            <a:ext cx="3343187" cy="2729230"/>
          </a:xfrm>
          <a:prstGeom prst="rect">
            <a:avLst/>
          </a:prstGeom>
        </p:spPr>
      </p:pic>
    </p:spTree>
    <p:extLst>
      <p:ext uri="{BB962C8B-B14F-4D97-AF65-F5344CB8AC3E}">
        <p14:creationId xmlns:p14="http://schemas.microsoft.com/office/powerpoint/2010/main" val="3412377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LVM iekšējie dokumenti</a:t>
            </a:r>
            <a:endParaRPr lang="lv-LV" dirty="0"/>
          </a:p>
        </p:txBody>
      </p:sp>
      <p:pic>
        <p:nvPicPr>
          <p:cNvPr id="4" name="Satura vietturis 5"/>
          <p:cNvPicPr>
            <a:picLocks noGrp="1" noChangeAspect="1"/>
          </p:cNvPicPr>
          <p:nvPr>
            <p:ph idx="1"/>
          </p:nvPr>
        </p:nvPicPr>
        <p:blipFill>
          <a:blip r:embed="rId2"/>
          <a:stretch>
            <a:fillRect/>
          </a:stretch>
        </p:blipFill>
        <p:spPr>
          <a:xfrm>
            <a:off x="6096000" y="1436688"/>
            <a:ext cx="5070508" cy="2741612"/>
          </a:xfrm>
          <a:prstGeom prst="rect">
            <a:avLst/>
          </a:prstGeom>
        </p:spPr>
      </p:pic>
      <p:sp>
        <p:nvSpPr>
          <p:cNvPr id="5" name="Taisnstūris 4"/>
          <p:cNvSpPr/>
          <p:nvPr/>
        </p:nvSpPr>
        <p:spPr>
          <a:xfrm>
            <a:off x="1130300" y="4381838"/>
            <a:ext cx="6096000" cy="2031325"/>
          </a:xfrm>
          <a:prstGeom prst="rect">
            <a:avLst/>
          </a:prstGeom>
        </p:spPr>
        <p:txBody>
          <a:bodyPr>
            <a:spAutoFit/>
          </a:bodyPr>
          <a:lstStyle/>
          <a:p>
            <a:r>
              <a:rPr lang="lv-LV" dirty="0">
                <a:latin typeface="Book Antiqua" panose="02040602050305030304" pitchFamily="18" charset="0"/>
                <a:ea typeface="Times New Roman" panose="02020603050405020304" pitchFamily="18" charset="0"/>
                <a:cs typeface="Times New Roman" panose="02020603050405020304" pitchFamily="18" charset="0"/>
              </a:rPr>
              <a:t>Saņemot iesniegumu atzinuma sagatavošanai par trešo pušu zemes lietojuma (inženierkomunikācijas, zemes nomas, pasākumu un sporta sacensības, trešo pušu koksnes transportēšana u.c.) pieprasījumu, atbilstoši LVM meža apsaimniekošanas vadlīnijām izvērtē tā ietekmi uz LVM </a:t>
            </a:r>
            <a:r>
              <a:rPr lang="lv-LV" dirty="0" err="1" smtClean="0">
                <a:latin typeface="Book Antiqua" panose="02040602050305030304" pitchFamily="18" charset="0"/>
                <a:ea typeface="Times New Roman" panose="02020603050405020304" pitchFamily="18" charset="0"/>
                <a:cs typeface="Times New Roman" panose="02020603050405020304" pitchFamily="18" charset="0"/>
              </a:rPr>
              <a:t>MAPlānu</a:t>
            </a:r>
            <a:r>
              <a:rPr lang="lv-LV" dirty="0" smtClean="0">
                <a:latin typeface="Book Antiqua" panose="02040602050305030304" pitchFamily="18" charset="0"/>
                <a:ea typeface="Times New Roman" panose="02020603050405020304" pitchFamily="18" charset="0"/>
                <a:cs typeface="Times New Roman" panose="02020603050405020304" pitchFamily="18" charset="0"/>
              </a:rPr>
              <a:t> </a:t>
            </a:r>
            <a:r>
              <a:rPr lang="lv-LV" dirty="0">
                <a:latin typeface="Book Antiqua" panose="02040602050305030304" pitchFamily="18" charset="0"/>
                <a:ea typeface="Times New Roman" panose="02020603050405020304" pitchFamily="18" charset="0"/>
                <a:cs typeface="Times New Roman" panose="02020603050405020304" pitchFamily="18" charset="0"/>
              </a:rPr>
              <a:t>un jau uzņemtajām zemes lietojuma saistībām, sagatavo atzinumu un nodod NĪP.</a:t>
            </a:r>
            <a:endParaRPr lang="lv-LV" dirty="0"/>
          </a:p>
        </p:txBody>
      </p:sp>
      <p:sp>
        <p:nvSpPr>
          <p:cNvPr id="6" name="TextBox 5"/>
          <p:cNvSpPr txBox="1"/>
          <p:nvPr/>
        </p:nvSpPr>
        <p:spPr>
          <a:xfrm>
            <a:off x="1244600" y="3873500"/>
            <a:ext cx="4566250" cy="369332"/>
          </a:xfrm>
          <a:prstGeom prst="rect">
            <a:avLst/>
          </a:prstGeom>
          <a:noFill/>
        </p:spPr>
        <p:txBody>
          <a:bodyPr wrap="none" rtlCol="0">
            <a:spAutoFit/>
          </a:bodyPr>
          <a:lstStyle/>
          <a:p>
            <a:r>
              <a:rPr lang="lv-LV" dirty="0" smtClean="0"/>
              <a:t>Meža apsaimniekošanas plānošanas procedūra</a:t>
            </a:r>
            <a:endParaRPr lang="lv-LV" dirty="0"/>
          </a:p>
        </p:txBody>
      </p:sp>
    </p:spTree>
    <p:extLst>
      <p:ext uri="{BB962C8B-B14F-4D97-AF65-F5344CB8AC3E}">
        <p14:creationId xmlns:p14="http://schemas.microsoft.com/office/powerpoint/2010/main" val="813200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Teritorijas skaņošanas princips</a:t>
            </a:r>
            <a:endParaRPr lang="lv-LV" dirty="0"/>
          </a:p>
        </p:txBody>
      </p:sp>
      <p:pic>
        <p:nvPicPr>
          <p:cNvPr id="8" name="Satura vietturis 7"/>
          <p:cNvPicPr>
            <a:picLocks noGrp="1" noChangeAspect="1"/>
          </p:cNvPicPr>
          <p:nvPr>
            <p:ph idx="1"/>
          </p:nvPr>
        </p:nvPicPr>
        <p:blipFill>
          <a:blip r:embed="rId2"/>
          <a:stretch>
            <a:fillRect/>
          </a:stretch>
        </p:blipFill>
        <p:spPr>
          <a:xfrm>
            <a:off x="7442200" y="1189354"/>
            <a:ext cx="3917871" cy="4351338"/>
          </a:xfrm>
          <a:prstGeom prst="rect">
            <a:avLst/>
          </a:prstGeom>
        </p:spPr>
      </p:pic>
      <p:grpSp>
        <p:nvGrpSpPr>
          <p:cNvPr id="4" name="Group 2"/>
          <p:cNvGrpSpPr/>
          <p:nvPr/>
        </p:nvGrpSpPr>
        <p:grpSpPr>
          <a:xfrm>
            <a:off x="238760" y="1469707"/>
            <a:ext cx="5857240" cy="4070985"/>
            <a:chOff x="0" y="0"/>
            <a:chExt cx="11137661" cy="6734583"/>
          </a:xfrm>
        </p:grpSpPr>
        <p:pic>
          <p:nvPicPr>
            <p:cNvPr id="5" name="Picture 6"/>
            <p:cNvPicPr>
              <a:picLocks noChangeAspect="1"/>
            </p:cNvPicPr>
            <p:nvPr/>
          </p:nvPicPr>
          <p:blipFill>
            <a:blip r:embed="rId3"/>
            <a:stretch>
              <a:fillRect/>
            </a:stretch>
          </p:blipFill>
          <p:spPr>
            <a:xfrm>
              <a:off x="0" y="0"/>
              <a:ext cx="11137661" cy="6734583"/>
            </a:xfrm>
            <a:prstGeom prst="rect">
              <a:avLst/>
            </a:prstGeom>
          </p:spPr>
        </p:pic>
        <p:sp>
          <p:nvSpPr>
            <p:cNvPr id="6" name="Freeform 9"/>
            <p:cNvSpPr/>
            <p:nvPr/>
          </p:nvSpPr>
          <p:spPr>
            <a:xfrm>
              <a:off x="3851221" y="459766"/>
              <a:ext cx="3457721" cy="3766745"/>
            </a:xfrm>
            <a:custGeom>
              <a:avLst/>
              <a:gdLst>
                <a:gd name="connsiteX0" fmla="*/ 740646 w 3457721"/>
                <a:gd name="connsiteY0" fmla="*/ 3701434 h 3766745"/>
                <a:gd name="connsiteX1" fmla="*/ 697103 w 3457721"/>
                <a:gd name="connsiteY1" fmla="*/ 3649183 h 3766745"/>
                <a:gd name="connsiteX2" fmla="*/ 670978 w 3457721"/>
                <a:gd name="connsiteY2" fmla="*/ 3631766 h 3766745"/>
                <a:gd name="connsiteX3" fmla="*/ 653561 w 3457721"/>
                <a:gd name="connsiteY3" fmla="*/ 3614348 h 3766745"/>
                <a:gd name="connsiteX4" fmla="*/ 644852 w 3457721"/>
                <a:gd name="connsiteY4" fmla="*/ 3588223 h 3766745"/>
                <a:gd name="connsiteX5" fmla="*/ 627435 w 3457721"/>
                <a:gd name="connsiteY5" fmla="*/ 3562097 h 3766745"/>
                <a:gd name="connsiteX6" fmla="*/ 610018 w 3457721"/>
                <a:gd name="connsiteY6" fmla="*/ 3457594 h 3766745"/>
                <a:gd name="connsiteX7" fmla="*/ 592601 w 3457721"/>
                <a:gd name="connsiteY7" fmla="*/ 3405343 h 3766745"/>
                <a:gd name="connsiteX8" fmla="*/ 583892 w 3457721"/>
                <a:gd name="connsiteY8" fmla="*/ 3379217 h 3766745"/>
                <a:gd name="connsiteX9" fmla="*/ 557766 w 3457721"/>
                <a:gd name="connsiteY9" fmla="*/ 3361800 h 3766745"/>
                <a:gd name="connsiteX10" fmla="*/ 522932 w 3457721"/>
                <a:gd name="connsiteY10" fmla="*/ 3300840 h 3766745"/>
                <a:gd name="connsiteX11" fmla="*/ 514223 w 3457721"/>
                <a:gd name="connsiteY11" fmla="*/ 3257297 h 3766745"/>
                <a:gd name="connsiteX12" fmla="*/ 505515 w 3457721"/>
                <a:gd name="connsiteY12" fmla="*/ 3222463 h 3766745"/>
                <a:gd name="connsiteX13" fmla="*/ 488098 w 3457721"/>
                <a:gd name="connsiteY13" fmla="*/ 3170211 h 3766745"/>
                <a:gd name="connsiteX14" fmla="*/ 470681 w 3457721"/>
                <a:gd name="connsiteY14" fmla="*/ 3117960 h 3766745"/>
                <a:gd name="connsiteX15" fmla="*/ 461972 w 3457721"/>
                <a:gd name="connsiteY15" fmla="*/ 3091834 h 3766745"/>
                <a:gd name="connsiteX16" fmla="*/ 444555 w 3457721"/>
                <a:gd name="connsiteY16" fmla="*/ 3065708 h 3766745"/>
                <a:gd name="connsiteX17" fmla="*/ 418429 w 3457721"/>
                <a:gd name="connsiteY17" fmla="*/ 3013457 h 3766745"/>
                <a:gd name="connsiteX18" fmla="*/ 401012 w 3457721"/>
                <a:gd name="connsiteY18" fmla="*/ 2961206 h 3766745"/>
                <a:gd name="connsiteX19" fmla="*/ 392303 w 3457721"/>
                <a:gd name="connsiteY19" fmla="*/ 2935080 h 3766745"/>
                <a:gd name="connsiteX20" fmla="*/ 366178 w 3457721"/>
                <a:gd name="connsiteY20" fmla="*/ 2908954 h 3766745"/>
                <a:gd name="connsiteX21" fmla="*/ 357469 w 3457721"/>
                <a:gd name="connsiteY21" fmla="*/ 2882828 h 3766745"/>
                <a:gd name="connsiteX22" fmla="*/ 322635 w 3457721"/>
                <a:gd name="connsiteY22" fmla="*/ 2830577 h 3766745"/>
                <a:gd name="connsiteX23" fmla="*/ 296509 w 3457721"/>
                <a:gd name="connsiteY23" fmla="*/ 2769617 h 3766745"/>
                <a:gd name="connsiteX24" fmla="*/ 261675 w 3457721"/>
                <a:gd name="connsiteY24" fmla="*/ 2717366 h 3766745"/>
                <a:gd name="connsiteX25" fmla="*/ 252966 w 3457721"/>
                <a:gd name="connsiteY25" fmla="*/ 2691240 h 3766745"/>
                <a:gd name="connsiteX26" fmla="*/ 218132 w 3457721"/>
                <a:gd name="connsiteY26" fmla="*/ 2638988 h 3766745"/>
                <a:gd name="connsiteX27" fmla="*/ 192006 w 3457721"/>
                <a:gd name="connsiteY27" fmla="*/ 2586737 h 3766745"/>
                <a:gd name="connsiteX28" fmla="*/ 165881 w 3457721"/>
                <a:gd name="connsiteY28" fmla="*/ 2569320 h 3766745"/>
                <a:gd name="connsiteX29" fmla="*/ 139755 w 3457721"/>
                <a:gd name="connsiteY29" fmla="*/ 2508360 h 3766745"/>
                <a:gd name="connsiteX30" fmla="*/ 122338 w 3457721"/>
                <a:gd name="connsiteY30" fmla="*/ 2482234 h 3766745"/>
                <a:gd name="connsiteX31" fmla="*/ 96212 w 3457721"/>
                <a:gd name="connsiteY31" fmla="*/ 2429983 h 3766745"/>
                <a:gd name="connsiteX32" fmla="*/ 70086 w 3457721"/>
                <a:gd name="connsiteY32" fmla="*/ 2360314 h 3766745"/>
                <a:gd name="connsiteX33" fmla="*/ 26543 w 3457721"/>
                <a:gd name="connsiteY33" fmla="*/ 2316771 h 3766745"/>
                <a:gd name="connsiteX34" fmla="*/ 17835 w 3457721"/>
                <a:gd name="connsiteY34" fmla="*/ 2290646 h 3766745"/>
                <a:gd name="connsiteX35" fmla="*/ 418 w 3457721"/>
                <a:gd name="connsiteY35" fmla="*/ 2273228 h 3766745"/>
                <a:gd name="connsiteX36" fmla="*/ 43961 w 3457721"/>
                <a:gd name="connsiteY36" fmla="*/ 2229686 h 3766745"/>
                <a:gd name="connsiteX37" fmla="*/ 96212 w 3457721"/>
                <a:gd name="connsiteY37" fmla="*/ 2194851 h 3766745"/>
                <a:gd name="connsiteX38" fmla="*/ 139755 w 3457721"/>
                <a:gd name="connsiteY38" fmla="*/ 2186143 h 3766745"/>
                <a:gd name="connsiteX39" fmla="*/ 165881 w 3457721"/>
                <a:gd name="connsiteY39" fmla="*/ 2133891 h 3766745"/>
                <a:gd name="connsiteX40" fmla="*/ 157172 w 3457721"/>
                <a:gd name="connsiteY40" fmla="*/ 2107766 h 3766745"/>
                <a:gd name="connsiteX41" fmla="*/ 174589 w 3457721"/>
                <a:gd name="connsiteY41" fmla="*/ 2081640 h 3766745"/>
                <a:gd name="connsiteX42" fmla="*/ 226841 w 3457721"/>
                <a:gd name="connsiteY42" fmla="*/ 2029388 h 3766745"/>
                <a:gd name="connsiteX43" fmla="*/ 270383 w 3457721"/>
                <a:gd name="connsiteY43" fmla="*/ 1985846 h 3766745"/>
                <a:gd name="connsiteX44" fmla="*/ 305218 w 3457721"/>
                <a:gd name="connsiteY44" fmla="*/ 1924886 h 3766745"/>
                <a:gd name="connsiteX45" fmla="*/ 366178 w 3457721"/>
                <a:gd name="connsiteY45" fmla="*/ 1846508 h 3766745"/>
                <a:gd name="connsiteX46" fmla="*/ 392303 w 3457721"/>
                <a:gd name="connsiteY46" fmla="*/ 1794257 h 3766745"/>
                <a:gd name="connsiteX47" fmla="*/ 453263 w 3457721"/>
                <a:gd name="connsiteY47" fmla="*/ 1776840 h 3766745"/>
                <a:gd name="connsiteX48" fmla="*/ 470681 w 3457721"/>
                <a:gd name="connsiteY48" fmla="*/ 1759423 h 3766745"/>
                <a:gd name="connsiteX49" fmla="*/ 505515 w 3457721"/>
                <a:gd name="connsiteY49" fmla="*/ 1707171 h 3766745"/>
                <a:gd name="connsiteX50" fmla="*/ 575183 w 3457721"/>
                <a:gd name="connsiteY50" fmla="*/ 1637503 h 3766745"/>
                <a:gd name="connsiteX51" fmla="*/ 592601 w 3457721"/>
                <a:gd name="connsiteY51" fmla="*/ 1620086 h 3766745"/>
                <a:gd name="connsiteX52" fmla="*/ 610018 w 3457721"/>
                <a:gd name="connsiteY52" fmla="*/ 1593960 h 3766745"/>
                <a:gd name="connsiteX53" fmla="*/ 653561 w 3457721"/>
                <a:gd name="connsiteY53" fmla="*/ 1550417 h 3766745"/>
                <a:gd name="connsiteX54" fmla="*/ 688395 w 3457721"/>
                <a:gd name="connsiteY54" fmla="*/ 1515583 h 3766745"/>
                <a:gd name="connsiteX55" fmla="*/ 705812 w 3457721"/>
                <a:gd name="connsiteY55" fmla="*/ 1489457 h 3766745"/>
                <a:gd name="connsiteX56" fmla="*/ 731938 w 3457721"/>
                <a:gd name="connsiteY56" fmla="*/ 1463331 h 3766745"/>
                <a:gd name="connsiteX57" fmla="*/ 758063 w 3457721"/>
                <a:gd name="connsiteY57" fmla="*/ 1428497 h 3766745"/>
                <a:gd name="connsiteX58" fmla="*/ 775481 w 3457721"/>
                <a:gd name="connsiteY58" fmla="*/ 1411080 h 3766745"/>
                <a:gd name="connsiteX59" fmla="*/ 792898 w 3457721"/>
                <a:gd name="connsiteY59" fmla="*/ 1384954 h 3766745"/>
                <a:gd name="connsiteX60" fmla="*/ 819023 w 3457721"/>
                <a:gd name="connsiteY60" fmla="*/ 1367537 h 3766745"/>
                <a:gd name="connsiteX61" fmla="*/ 862566 w 3457721"/>
                <a:gd name="connsiteY61" fmla="*/ 1323994 h 3766745"/>
                <a:gd name="connsiteX62" fmla="*/ 914818 w 3457721"/>
                <a:gd name="connsiteY62" fmla="*/ 1280451 h 3766745"/>
                <a:gd name="connsiteX63" fmla="*/ 940943 w 3457721"/>
                <a:gd name="connsiteY63" fmla="*/ 1271743 h 3766745"/>
                <a:gd name="connsiteX64" fmla="*/ 958361 w 3457721"/>
                <a:gd name="connsiteY64" fmla="*/ 1245617 h 3766745"/>
                <a:gd name="connsiteX65" fmla="*/ 984486 w 3457721"/>
                <a:gd name="connsiteY65" fmla="*/ 1228200 h 3766745"/>
                <a:gd name="connsiteX66" fmla="*/ 1019321 w 3457721"/>
                <a:gd name="connsiteY66" fmla="*/ 1202074 h 3766745"/>
                <a:gd name="connsiteX67" fmla="*/ 1088989 w 3457721"/>
                <a:gd name="connsiteY67" fmla="*/ 1123697 h 3766745"/>
                <a:gd name="connsiteX68" fmla="*/ 1149949 w 3457721"/>
                <a:gd name="connsiteY68" fmla="*/ 1071446 h 3766745"/>
                <a:gd name="connsiteX69" fmla="*/ 1176075 w 3457721"/>
                <a:gd name="connsiteY69" fmla="*/ 1045320 h 3766745"/>
                <a:gd name="connsiteX70" fmla="*/ 1184783 w 3457721"/>
                <a:gd name="connsiteY70" fmla="*/ 1019194 h 3766745"/>
                <a:gd name="connsiteX71" fmla="*/ 1228326 w 3457721"/>
                <a:gd name="connsiteY71" fmla="*/ 984360 h 3766745"/>
                <a:gd name="connsiteX72" fmla="*/ 1254452 w 3457721"/>
                <a:gd name="connsiteY72" fmla="*/ 958234 h 3766745"/>
                <a:gd name="connsiteX73" fmla="*/ 1263161 w 3457721"/>
                <a:gd name="connsiteY73" fmla="*/ 923400 h 3766745"/>
                <a:gd name="connsiteX74" fmla="*/ 1289286 w 3457721"/>
                <a:gd name="connsiteY74" fmla="*/ 914691 h 3766745"/>
                <a:gd name="connsiteX75" fmla="*/ 1306703 w 3457721"/>
                <a:gd name="connsiteY75" fmla="*/ 888566 h 3766745"/>
                <a:gd name="connsiteX76" fmla="*/ 1332829 w 3457721"/>
                <a:gd name="connsiteY76" fmla="*/ 871148 h 3766745"/>
                <a:gd name="connsiteX77" fmla="*/ 1358955 w 3457721"/>
                <a:gd name="connsiteY77" fmla="*/ 845023 h 3766745"/>
                <a:gd name="connsiteX78" fmla="*/ 1367663 w 3457721"/>
                <a:gd name="connsiteY78" fmla="*/ 818897 h 3766745"/>
                <a:gd name="connsiteX79" fmla="*/ 1411206 w 3457721"/>
                <a:gd name="connsiteY79" fmla="*/ 784063 h 3766745"/>
                <a:gd name="connsiteX80" fmla="*/ 1489583 w 3457721"/>
                <a:gd name="connsiteY80" fmla="*/ 705686 h 3766745"/>
                <a:gd name="connsiteX81" fmla="*/ 1515709 w 3457721"/>
                <a:gd name="connsiteY81" fmla="*/ 679560 h 3766745"/>
                <a:gd name="connsiteX82" fmla="*/ 1559252 w 3457721"/>
                <a:gd name="connsiteY82" fmla="*/ 636017 h 3766745"/>
                <a:gd name="connsiteX83" fmla="*/ 1620212 w 3457721"/>
                <a:gd name="connsiteY83" fmla="*/ 557640 h 3766745"/>
                <a:gd name="connsiteX84" fmla="*/ 1646338 w 3457721"/>
                <a:gd name="connsiteY84" fmla="*/ 548931 h 3766745"/>
                <a:gd name="connsiteX85" fmla="*/ 1672463 w 3457721"/>
                <a:gd name="connsiteY85" fmla="*/ 522806 h 3766745"/>
                <a:gd name="connsiteX86" fmla="*/ 1707298 w 3457721"/>
                <a:gd name="connsiteY86" fmla="*/ 470554 h 3766745"/>
                <a:gd name="connsiteX87" fmla="*/ 1759549 w 3457721"/>
                <a:gd name="connsiteY87" fmla="*/ 435720 h 3766745"/>
                <a:gd name="connsiteX88" fmla="*/ 1811801 w 3457721"/>
                <a:gd name="connsiteY88" fmla="*/ 392177 h 3766745"/>
                <a:gd name="connsiteX89" fmla="*/ 1855343 w 3457721"/>
                <a:gd name="connsiteY89" fmla="*/ 339926 h 3766745"/>
                <a:gd name="connsiteX90" fmla="*/ 1872761 w 3457721"/>
                <a:gd name="connsiteY90" fmla="*/ 313800 h 3766745"/>
                <a:gd name="connsiteX91" fmla="*/ 1898886 w 3457721"/>
                <a:gd name="connsiteY91" fmla="*/ 296383 h 3766745"/>
                <a:gd name="connsiteX92" fmla="*/ 1925012 w 3457721"/>
                <a:gd name="connsiteY92" fmla="*/ 270257 h 3766745"/>
                <a:gd name="connsiteX93" fmla="*/ 1977263 w 3457721"/>
                <a:gd name="connsiteY93" fmla="*/ 235423 h 3766745"/>
                <a:gd name="connsiteX94" fmla="*/ 2012098 w 3457721"/>
                <a:gd name="connsiteY94" fmla="*/ 200588 h 3766745"/>
                <a:gd name="connsiteX95" fmla="*/ 2029515 w 3457721"/>
                <a:gd name="connsiteY95" fmla="*/ 174463 h 3766745"/>
                <a:gd name="connsiteX96" fmla="*/ 2055641 w 3457721"/>
                <a:gd name="connsiteY96" fmla="*/ 157046 h 3766745"/>
                <a:gd name="connsiteX97" fmla="*/ 2134018 w 3457721"/>
                <a:gd name="connsiteY97" fmla="*/ 148337 h 3766745"/>
                <a:gd name="connsiteX98" fmla="*/ 2186269 w 3457721"/>
                <a:gd name="connsiteY98" fmla="*/ 130920 h 3766745"/>
                <a:gd name="connsiteX99" fmla="*/ 2203686 w 3457721"/>
                <a:gd name="connsiteY99" fmla="*/ 104794 h 3766745"/>
                <a:gd name="connsiteX100" fmla="*/ 2255938 w 3457721"/>
                <a:gd name="connsiteY100" fmla="*/ 87377 h 3766745"/>
                <a:gd name="connsiteX101" fmla="*/ 2290772 w 3457721"/>
                <a:gd name="connsiteY101" fmla="*/ 69960 h 3766745"/>
                <a:gd name="connsiteX102" fmla="*/ 2351732 w 3457721"/>
                <a:gd name="connsiteY102" fmla="*/ 52543 h 3766745"/>
                <a:gd name="connsiteX103" fmla="*/ 2403983 w 3457721"/>
                <a:gd name="connsiteY103" fmla="*/ 35126 h 3766745"/>
                <a:gd name="connsiteX104" fmla="*/ 2430109 w 3457721"/>
                <a:gd name="connsiteY104" fmla="*/ 26417 h 3766745"/>
                <a:gd name="connsiteX105" fmla="*/ 2473652 w 3457721"/>
                <a:gd name="connsiteY105" fmla="*/ 17708 h 3766745"/>
                <a:gd name="connsiteX106" fmla="*/ 2525903 w 3457721"/>
                <a:gd name="connsiteY106" fmla="*/ 17708 h 3766745"/>
                <a:gd name="connsiteX107" fmla="*/ 2560738 w 3457721"/>
                <a:gd name="connsiteY107" fmla="*/ 69960 h 3766745"/>
                <a:gd name="connsiteX108" fmla="*/ 2595572 w 3457721"/>
                <a:gd name="connsiteY108" fmla="*/ 113503 h 3766745"/>
                <a:gd name="connsiteX109" fmla="*/ 2630406 w 3457721"/>
                <a:gd name="connsiteY109" fmla="*/ 157046 h 3766745"/>
                <a:gd name="connsiteX110" fmla="*/ 2665241 w 3457721"/>
                <a:gd name="connsiteY110" fmla="*/ 183171 h 3766745"/>
                <a:gd name="connsiteX111" fmla="*/ 2691366 w 3457721"/>
                <a:gd name="connsiteY111" fmla="*/ 200588 h 3766745"/>
                <a:gd name="connsiteX112" fmla="*/ 2708783 w 3457721"/>
                <a:gd name="connsiteY112" fmla="*/ 218006 h 3766745"/>
                <a:gd name="connsiteX113" fmla="*/ 2761035 w 3457721"/>
                <a:gd name="connsiteY113" fmla="*/ 252840 h 3766745"/>
                <a:gd name="connsiteX114" fmla="*/ 2787161 w 3457721"/>
                <a:gd name="connsiteY114" fmla="*/ 270257 h 3766745"/>
                <a:gd name="connsiteX115" fmla="*/ 2839412 w 3457721"/>
                <a:gd name="connsiteY115" fmla="*/ 313800 h 3766745"/>
                <a:gd name="connsiteX116" fmla="*/ 2891663 w 3457721"/>
                <a:gd name="connsiteY116" fmla="*/ 331217 h 3766745"/>
                <a:gd name="connsiteX117" fmla="*/ 2917789 w 3457721"/>
                <a:gd name="connsiteY117" fmla="*/ 348634 h 3766745"/>
                <a:gd name="connsiteX118" fmla="*/ 2996166 w 3457721"/>
                <a:gd name="connsiteY118" fmla="*/ 392177 h 3766745"/>
                <a:gd name="connsiteX119" fmla="*/ 3048418 w 3457721"/>
                <a:gd name="connsiteY119" fmla="*/ 444428 h 3766745"/>
                <a:gd name="connsiteX120" fmla="*/ 3065835 w 3457721"/>
                <a:gd name="connsiteY120" fmla="*/ 461846 h 3766745"/>
                <a:gd name="connsiteX121" fmla="*/ 3074543 w 3457721"/>
                <a:gd name="connsiteY121" fmla="*/ 435720 h 3766745"/>
                <a:gd name="connsiteX122" fmla="*/ 3083252 w 3457721"/>
                <a:gd name="connsiteY122" fmla="*/ 400886 h 3766745"/>
                <a:gd name="connsiteX123" fmla="*/ 3100669 w 3457721"/>
                <a:gd name="connsiteY123" fmla="*/ 374760 h 3766745"/>
                <a:gd name="connsiteX124" fmla="*/ 3109378 w 3457721"/>
                <a:gd name="connsiteY124" fmla="*/ 322508 h 3766745"/>
                <a:gd name="connsiteX125" fmla="*/ 3118086 w 3457721"/>
                <a:gd name="connsiteY125" fmla="*/ 296383 h 3766745"/>
                <a:gd name="connsiteX126" fmla="*/ 3144212 w 3457721"/>
                <a:gd name="connsiteY126" fmla="*/ 287674 h 3766745"/>
                <a:gd name="connsiteX127" fmla="*/ 3231298 w 3457721"/>
                <a:gd name="connsiteY127" fmla="*/ 278966 h 3766745"/>
                <a:gd name="connsiteX128" fmla="*/ 3266132 w 3457721"/>
                <a:gd name="connsiteY128" fmla="*/ 583766 h 3766745"/>
                <a:gd name="connsiteX129" fmla="*/ 3274841 w 3457721"/>
                <a:gd name="connsiteY129" fmla="*/ 627308 h 3766745"/>
                <a:gd name="connsiteX130" fmla="*/ 3292258 w 3457721"/>
                <a:gd name="connsiteY130" fmla="*/ 818897 h 3766745"/>
                <a:gd name="connsiteX131" fmla="*/ 3300966 w 3457721"/>
                <a:gd name="connsiteY131" fmla="*/ 862440 h 3766745"/>
                <a:gd name="connsiteX132" fmla="*/ 3327092 w 3457721"/>
                <a:gd name="connsiteY132" fmla="*/ 966943 h 3766745"/>
                <a:gd name="connsiteX133" fmla="*/ 3335801 w 3457721"/>
                <a:gd name="connsiteY133" fmla="*/ 1184657 h 3766745"/>
                <a:gd name="connsiteX134" fmla="*/ 3353218 w 3457721"/>
                <a:gd name="connsiteY134" fmla="*/ 1550417 h 3766745"/>
                <a:gd name="connsiteX135" fmla="*/ 3370635 w 3457721"/>
                <a:gd name="connsiteY135" fmla="*/ 1742006 h 3766745"/>
                <a:gd name="connsiteX136" fmla="*/ 3388052 w 3457721"/>
                <a:gd name="connsiteY136" fmla="*/ 1794257 h 3766745"/>
                <a:gd name="connsiteX137" fmla="*/ 3405469 w 3457721"/>
                <a:gd name="connsiteY137" fmla="*/ 1968428 h 3766745"/>
                <a:gd name="connsiteX138" fmla="*/ 3414178 w 3457721"/>
                <a:gd name="connsiteY138" fmla="*/ 1994554 h 3766745"/>
                <a:gd name="connsiteX139" fmla="*/ 3422886 w 3457721"/>
                <a:gd name="connsiteY139" fmla="*/ 2046806 h 3766745"/>
                <a:gd name="connsiteX140" fmla="*/ 3431595 w 3457721"/>
                <a:gd name="connsiteY140" fmla="*/ 2142600 h 3766745"/>
                <a:gd name="connsiteX141" fmla="*/ 3440303 w 3457721"/>
                <a:gd name="connsiteY141" fmla="*/ 2177434 h 3766745"/>
                <a:gd name="connsiteX142" fmla="*/ 3457721 w 3457721"/>
                <a:gd name="connsiteY142" fmla="*/ 2194851 h 3766745"/>
                <a:gd name="connsiteX143" fmla="*/ 3422886 w 3457721"/>
                <a:gd name="connsiteY143" fmla="*/ 2229686 h 3766745"/>
                <a:gd name="connsiteX144" fmla="*/ 3318383 w 3457721"/>
                <a:gd name="connsiteY144" fmla="*/ 2247103 h 3766745"/>
                <a:gd name="connsiteX145" fmla="*/ 3274841 w 3457721"/>
                <a:gd name="connsiteY145" fmla="*/ 2255811 h 3766745"/>
                <a:gd name="connsiteX146" fmla="*/ 2874246 w 3457721"/>
                <a:gd name="connsiteY146" fmla="*/ 2264520 h 3766745"/>
                <a:gd name="connsiteX147" fmla="*/ 2804578 w 3457721"/>
                <a:gd name="connsiteY147" fmla="*/ 2281937 h 3766745"/>
                <a:gd name="connsiteX148" fmla="*/ 2778452 w 3457721"/>
                <a:gd name="connsiteY148" fmla="*/ 2290646 h 3766745"/>
                <a:gd name="connsiteX149" fmla="*/ 2769743 w 3457721"/>
                <a:gd name="connsiteY149" fmla="*/ 2569320 h 3766745"/>
                <a:gd name="connsiteX150" fmla="*/ 2787161 w 3457721"/>
                <a:gd name="connsiteY150" fmla="*/ 2630280 h 3766745"/>
                <a:gd name="connsiteX151" fmla="*/ 2795869 w 3457721"/>
                <a:gd name="connsiteY151" fmla="*/ 2673823 h 3766745"/>
                <a:gd name="connsiteX152" fmla="*/ 2813286 w 3457721"/>
                <a:gd name="connsiteY152" fmla="*/ 2787034 h 3766745"/>
                <a:gd name="connsiteX153" fmla="*/ 2821995 w 3457721"/>
                <a:gd name="connsiteY153" fmla="*/ 2839286 h 3766745"/>
                <a:gd name="connsiteX154" fmla="*/ 2848121 w 3457721"/>
                <a:gd name="connsiteY154" fmla="*/ 2900246 h 3766745"/>
                <a:gd name="connsiteX155" fmla="*/ 2865538 w 3457721"/>
                <a:gd name="connsiteY155" fmla="*/ 2961206 h 3766745"/>
                <a:gd name="connsiteX156" fmla="*/ 2874246 w 3457721"/>
                <a:gd name="connsiteY156" fmla="*/ 2987331 h 3766745"/>
                <a:gd name="connsiteX157" fmla="*/ 2891663 w 3457721"/>
                <a:gd name="connsiteY157" fmla="*/ 3013457 h 3766745"/>
                <a:gd name="connsiteX158" fmla="*/ 2900372 w 3457721"/>
                <a:gd name="connsiteY158" fmla="*/ 3074417 h 3766745"/>
                <a:gd name="connsiteX159" fmla="*/ 2917789 w 3457721"/>
                <a:gd name="connsiteY159" fmla="*/ 3239880 h 3766745"/>
                <a:gd name="connsiteX160" fmla="*/ 2926498 w 3457721"/>
                <a:gd name="connsiteY160" fmla="*/ 3274714 h 3766745"/>
                <a:gd name="connsiteX161" fmla="*/ 2935206 w 3457721"/>
                <a:gd name="connsiteY161" fmla="*/ 3414051 h 3766745"/>
                <a:gd name="connsiteX162" fmla="*/ 2952623 w 3457721"/>
                <a:gd name="connsiteY162" fmla="*/ 3501137 h 3766745"/>
                <a:gd name="connsiteX163" fmla="*/ 2943915 w 3457721"/>
                <a:gd name="connsiteY163" fmla="*/ 3553388 h 3766745"/>
                <a:gd name="connsiteX164" fmla="*/ 2874246 w 3457721"/>
                <a:gd name="connsiteY164" fmla="*/ 3562097 h 3766745"/>
                <a:gd name="connsiteX165" fmla="*/ 2787161 w 3457721"/>
                <a:gd name="connsiteY165" fmla="*/ 3588223 h 3766745"/>
                <a:gd name="connsiteX166" fmla="*/ 2552029 w 3457721"/>
                <a:gd name="connsiteY166" fmla="*/ 3596931 h 3766745"/>
                <a:gd name="connsiteX167" fmla="*/ 2229812 w 3457721"/>
                <a:gd name="connsiteY167" fmla="*/ 3614348 h 3766745"/>
                <a:gd name="connsiteX168" fmla="*/ 2203686 w 3457721"/>
                <a:gd name="connsiteY168" fmla="*/ 3623057 h 3766745"/>
                <a:gd name="connsiteX169" fmla="*/ 1959846 w 3457721"/>
                <a:gd name="connsiteY169" fmla="*/ 3640474 h 3766745"/>
                <a:gd name="connsiteX170" fmla="*/ 1916303 w 3457721"/>
                <a:gd name="connsiteY170" fmla="*/ 3649183 h 3766745"/>
                <a:gd name="connsiteX171" fmla="*/ 1881469 w 3457721"/>
                <a:gd name="connsiteY171" fmla="*/ 3657891 h 3766745"/>
                <a:gd name="connsiteX172" fmla="*/ 1803092 w 3457721"/>
                <a:gd name="connsiteY172" fmla="*/ 3666600 h 3766745"/>
                <a:gd name="connsiteX173" fmla="*/ 1759549 w 3457721"/>
                <a:gd name="connsiteY173" fmla="*/ 3675308 h 3766745"/>
                <a:gd name="connsiteX174" fmla="*/ 1733423 w 3457721"/>
                <a:gd name="connsiteY174" fmla="*/ 3684017 h 3766745"/>
                <a:gd name="connsiteX175" fmla="*/ 1358955 w 3457721"/>
                <a:gd name="connsiteY175" fmla="*/ 3692726 h 3766745"/>
                <a:gd name="connsiteX176" fmla="*/ 1271869 w 3457721"/>
                <a:gd name="connsiteY176" fmla="*/ 3710143 h 3766745"/>
                <a:gd name="connsiteX177" fmla="*/ 1176075 w 3457721"/>
                <a:gd name="connsiteY177" fmla="*/ 3718851 h 3766745"/>
                <a:gd name="connsiteX178" fmla="*/ 1088989 w 3457721"/>
                <a:gd name="connsiteY178" fmla="*/ 3736268 h 3766745"/>
                <a:gd name="connsiteX179" fmla="*/ 1001903 w 3457721"/>
                <a:gd name="connsiteY179" fmla="*/ 3753686 h 3766745"/>
                <a:gd name="connsiteX180" fmla="*/ 714521 w 3457721"/>
                <a:gd name="connsiteY180" fmla="*/ 3675308 h 3766745"/>
                <a:gd name="connsiteX181" fmla="*/ 723229 w 3457721"/>
                <a:gd name="connsiteY181" fmla="*/ 3727560 h 3766745"/>
                <a:gd name="connsiteX182" fmla="*/ 740646 w 3457721"/>
                <a:gd name="connsiteY182" fmla="*/ 3701434 h 376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457721" h="3766745">
                  <a:moveTo>
                    <a:pt x="740646" y="3701434"/>
                  </a:moveTo>
                  <a:cubicBezTo>
                    <a:pt x="736292" y="3688371"/>
                    <a:pt x="713134" y="3665214"/>
                    <a:pt x="697103" y="3649183"/>
                  </a:cubicBezTo>
                  <a:cubicBezTo>
                    <a:pt x="689702" y="3641782"/>
                    <a:pt x="679151" y="3638304"/>
                    <a:pt x="670978" y="3631766"/>
                  </a:cubicBezTo>
                  <a:cubicBezTo>
                    <a:pt x="664567" y="3626637"/>
                    <a:pt x="659367" y="3620154"/>
                    <a:pt x="653561" y="3614348"/>
                  </a:cubicBezTo>
                  <a:cubicBezTo>
                    <a:pt x="650658" y="3605640"/>
                    <a:pt x="648957" y="3596433"/>
                    <a:pt x="644852" y="3588223"/>
                  </a:cubicBezTo>
                  <a:cubicBezTo>
                    <a:pt x="640171" y="3578862"/>
                    <a:pt x="631110" y="3571897"/>
                    <a:pt x="627435" y="3562097"/>
                  </a:cubicBezTo>
                  <a:cubicBezTo>
                    <a:pt x="620063" y="3542438"/>
                    <a:pt x="613382" y="3472174"/>
                    <a:pt x="610018" y="3457594"/>
                  </a:cubicBezTo>
                  <a:cubicBezTo>
                    <a:pt x="605890" y="3439705"/>
                    <a:pt x="598407" y="3422760"/>
                    <a:pt x="592601" y="3405343"/>
                  </a:cubicBezTo>
                  <a:cubicBezTo>
                    <a:pt x="589698" y="3396634"/>
                    <a:pt x="591530" y="3384309"/>
                    <a:pt x="583892" y="3379217"/>
                  </a:cubicBezTo>
                  <a:lnTo>
                    <a:pt x="557766" y="3361800"/>
                  </a:lnTo>
                  <a:cubicBezTo>
                    <a:pt x="545025" y="3342689"/>
                    <a:pt x="530298" y="3322937"/>
                    <a:pt x="522932" y="3300840"/>
                  </a:cubicBezTo>
                  <a:cubicBezTo>
                    <a:pt x="518251" y="3286798"/>
                    <a:pt x="517434" y="3271746"/>
                    <a:pt x="514223" y="3257297"/>
                  </a:cubicBezTo>
                  <a:cubicBezTo>
                    <a:pt x="511627" y="3245613"/>
                    <a:pt x="508954" y="3233927"/>
                    <a:pt x="505515" y="3222463"/>
                  </a:cubicBezTo>
                  <a:cubicBezTo>
                    <a:pt x="500240" y="3204878"/>
                    <a:pt x="493904" y="3187628"/>
                    <a:pt x="488098" y="3170211"/>
                  </a:cubicBezTo>
                  <a:lnTo>
                    <a:pt x="470681" y="3117960"/>
                  </a:lnTo>
                  <a:cubicBezTo>
                    <a:pt x="467778" y="3109251"/>
                    <a:pt x="467064" y="3099472"/>
                    <a:pt x="461972" y="3091834"/>
                  </a:cubicBezTo>
                  <a:cubicBezTo>
                    <a:pt x="456166" y="3083125"/>
                    <a:pt x="449236" y="3075069"/>
                    <a:pt x="444555" y="3065708"/>
                  </a:cubicBezTo>
                  <a:cubicBezTo>
                    <a:pt x="408499" y="2993598"/>
                    <a:pt x="468344" y="3088332"/>
                    <a:pt x="418429" y="3013457"/>
                  </a:cubicBezTo>
                  <a:lnTo>
                    <a:pt x="401012" y="2961206"/>
                  </a:lnTo>
                  <a:cubicBezTo>
                    <a:pt x="398109" y="2952497"/>
                    <a:pt x="398794" y="2941571"/>
                    <a:pt x="392303" y="2935080"/>
                  </a:cubicBezTo>
                  <a:lnTo>
                    <a:pt x="366178" y="2908954"/>
                  </a:lnTo>
                  <a:cubicBezTo>
                    <a:pt x="363275" y="2900245"/>
                    <a:pt x="361927" y="2890853"/>
                    <a:pt x="357469" y="2882828"/>
                  </a:cubicBezTo>
                  <a:cubicBezTo>
                    <a:pt x="347303" y="2864530"/>
                    <a:pt x="329255" y="2850435"/>
                    <a:pt x="322635" y="2830577"/>
                  </a:cubicBezTo>
                  <a:cubicBezTo>
                    <a:pt x="313626" y="2803550"/>
                    <a:pt x="312650" y="2796519"/>
                    <a:pt x="296509" y="2769617"/>
                  </a:cubicBezTo>
                  <a:cubicBezTo>
                    <a:pt x="285739" y="2751667"/>
                    <a:pt x="268295" y="2737224"/>
                    <a:pt x="261675" y="2717366"/>
                  </a:cubicBezTo>
                  <a:cubicBezTo>
                    <a:pt x="258772" y="2708657"/>
                    <a:pt x="257424" y="2699265"/>
                    <a:pt x="252966" y="2691240"/>
                  </a:cubicBezTo>
                  <a:cubicBezTo>
                    <a:pt x="242800" y="2672941"/>
                    <a:pt x="224752" y="2658847"/>
                    <a:pt x="218132" y="2638988"/>
                  </a:cubicBezTo>
                  <a:cubicBezTo>
                    <a:pt x="211049" y="2617740"/>
                    <a:pt x="208887" y="2603618"/>
                    <a:pt x="192006" y="2586737"/>
                  </a:cubicBezTo>
                  <a:cubicBezTo>
                    <a:pt x="184605" y="2579336"/>
                    <a:pt x="174589" y="2575126"/>
                    <a:pt x="165881" y="2569320"/>
                  </a:cubicBezTo>
                  <a:cubicBezTo>
                    <a:pt x="156111" y="2540010"/>
                    <a:pt x="156973" y="2538491"/>
                    <a:pt x="139755" y="2508360"/>
                  </a:cubicBezTo>
                  <a:cubicBezTo>
                    <a:pt x="134562" y="2499273"/>
                    <a:pt x="127019" y="2491595"/>
                    <a:pt x="122338" y="2482234"/>
                  </a:cubicBezTo>
                  <a:cubicBezTo>
                    <a:pt x="86286" y="2410129"/>
                    <a:pt x="146122" y="2504847"/>
                    <a:pt x="96212" y="2429983"/>
                  </a:cubicBezTo>
                  <a:cubicBezTo>
                    <a:pt x="89879" y="2404652"/>
                    <a:pt x="86863" y="2381885"/>
                    <a:pt x="70086" y="2360314"/>
                  </a:cubicBezTo>
                  <a:cubicBezTo>
                    <a:pt x="57484" y="2344111"/>
                    <a:pt x="26543" y="2316771"/>
                    <a:pt x="26543" y="2316771"/>
                  </a:cubicBezTo>
                  <a:cubicBezTo>
                    <a:pt x="23640" y="2308063"/>
                    <a:pt x="22558" y="2298517"/>
                    <a:pt x="17835" y="2290646"/>
                  </a:cubicBezTo>
                  <a:cubicBezTo>
                    <a:pt x="13611" y="2283605"/>
                    <a:pt x="-2816" y="2280775"/>
                    <a:pt x="418" y="2273228"/>
                  </a:cubicBezTo>
                  <a:cubicBezTo>
                    <a:pt x="8504" y="2254362"/>
                    <a:pt x="29447" y="2244200"/>
                    <a:pt x="43961" y="2229686"/>
                  </a:cubicBezTo>
                  <a:cubicBezTo>
                    <a:pt x="63890" y="2209757"/>
                    <a:pt x="64575" y="2205396"/>
                    <a:pt x="96212" y="2194851"/>
                  </a:cubicBezTo>
                  <a:cubicBezTo>
                    <a:pt x="110254" y="2190170"/>
                    <a:pt x="125241" y="2189046"/>
                    <a:pt x="139755" y="2186143"/>
                  </a:cubicBezTo>
                  <a:cubicBezTo>
                    <a:pt x="148560" y="2172935"/>
                    <a:pt x="165881" y="2151918"/>
                    <a:pt x="165881" y="2133891"/>
                  </a:cubicBezTo>
                  <a:cubicBezTo>
                    <a:pt x="165881" y="2124712"/>
                    <a:pt x="160075" y="2116474"/>
                    <a:pt x="157172" y="2107766"/>
                  </a:cubicBezTo>
                  <a:cubicBezTo>
                    <a:pt x="162978" y="2099057"/>
                    <a:pt x="167635" y="2089463"/>
                    <a:pt x="174589" y="2081640"/>
                  </a:cubicBezTo>
                  <a:cubicBezTo>
                    <a:pt x="190953" y="2063230"/>
                    <a:pt x="213178" y="2049883"/>
                    <a:pt x="226841" y="2029388"/>
                  </a:cubicBezTo>
                  <a:cubicBezTo>
                    <a:pt x="250064" y="1994555"/>
                    <a:pt x="235550" y="2009069"/>
                    <a:pt x="270383" y="1985846"/>
                  </a:cubicBezTo>
                  <a:cubicBezTo>
                    <a:pt x="284895" y="1942312"/>
                    <a:pt x="271666" y="1972817"/>
                    <a:pt x="305218" y="1924886"/>
                  </a:cubicBezTo>
                  <a:cubicBezTo>
                    <a:pt x="353830" y="1855440"/>
                    <a:pt x="321163" y="1891523"/>
                    <a:pt x="366178" y="1846508"/>
                  </a:cubicBezTo>
                  <a:cubicBezTo>
                    <a:pt x="371915" y="1829297"/>
                    <a:pt x="376956" y="1806535"/>
                    <a:pt x="392303" y="1794257"/>
                  </a:cubicBezTo>
                  <a:cubicBezTo>
                    <a:pt x="397983" y="1789713"/>
                    <a:pt x="450984" y="1777410"/>
                    <a:pt x="453263" y="1776840"/>
                  </a:cubicBezTo>
                  <a:cubicBezTo>
                    <a:pt x="459069" y="1771034"/>
                    <a:pt x="465755" y="1765992"/>
                    <a:pt x="470681" y="1759423"/>
                  </a:cubicBezTo>
                  <a:cubicBezTo>
                    <a:pt x="483241" y="1742677"/>
                    <a:pt x="490713" y="1721973"/>
                    <a:pt x="505515" y="1707171"/>
                  </a:cubicBezTo>
                  <a:lnTo>
                    <a:pt x="575183" y="1637503"/>
                  </a:lnTo>
                  <a:cubicBezTo>
                    <a:pt x="580989" y="1631697"/>
                    <a:pt x="588047" y="1626918"/>
                    <a:pt x="592601" y="1620086"/>
                  </a:cubicBezTo>
                  <a:cubicBezTo>
                    <a:pt x="598407" y="1611377"/>
                    <a:pt x="603126" y="1601837"/>
                    <a:pt x="610018" y="1593960"/>
                  </a:cubicBezTo>
                  <a:cubicBezTo>
                    <a:pt x="623535" y="1578512"/>
                    <a:pt x="653561" y="1550417"/>
                    <a:pt x="653561" y="1550417"/>
                  </a:cubicBezTo>
                  <a:cubicBezTo>
                    <a:pt x="672560" y="1493415"/>
                    <a:pt x="646172" y="1549361"/>
                    <a:pt x="688395" y="1515583"/>
                  </a:cubicBezTo>
                  <a:cubicBezTo>
                    <a:pt x="696568" y="1509045"/>
                    <a:pt x="699112" y="1497498"/>
                    <a:pt x="705812" y="1489457"/>
                  </a:cubicBezTo>
                  <a:cubicBezTo>
                    <a:pt x="713696" y="1479996"/>
                    <a:pt x="723923" y="1472682"/>
                    <a:pt x="731938" y="1463331"/>
                  </a:cubicBezTo>
                  <a:cubicBezTo>
                    <a:pt x="741384" y="1452311"/>
                    <a:pt x="748771" y="1439647"/>
                    <a:pt x="758063" y="1428497"/>
                  </a:cubicBezTo>
                  <a:cubicBezTo>
                    <a:pt x="763319" y="1422189"/>
                    <a:pt x="770352" y="1417491"/>
                    <a:pt x="775481" y="1411080"/>
                  </a:cubicBezTo>
                  <a:cubicBezTo>
                    <a:pt x="782019" y="1402907"/>
                    <a:pt x="785497" y="1392355"/>
                    <a:pt x="792898" y="1384954"/>
                  </a:cubicBezTo>
                  <a:cubicBezTo>
                    <a:pt x="800299" y="1377553"/>
                    <a:pt x="811146" y="1374429"/>
                    <a:pt x="819023" y="1367537"/>
                  </a:cubicBezTo>
                  <a:cubicBezTo>
                    <a:pt x="834471" y="1354020"/>
                    <a:pt x="848052" y="1338508"/>
                    <a:pt x="862566" y="1323994"/>
                  </a:cubicBezTo>
                  <a:cubicBezTo>
                    <a:pt x="881826" y="1304734"/>
                    <a:pt x="890569" y="1292576"/>
                    <a:pt x="914818" y="1280451"/>
                  </a:cubicBezTo>
                  <a:cubicBezTo>
                    <a:pt x="923028" y="1276346"/>
                    <a:pt x="932235" y="1274646"/>
                    <a:pt x="940943" y="1271743"/>
                  </a:cubicBezTo>
                  <a:cubicBezTo>
                    <a:pt x="946749" y="1263034"/>
                    <a:pt x="950960" y="1253018"/>
                    <a:pt x="958361" y="1245617"/>
                  </a:cubicBezTo>
                  <a:cubicBezTo>
                    <a:pt x="965762" y="1238216"/>
                    <a:pt x="975969" y="1234283"/>
                    <a:pt x="984486" y="1228200"/>
                  </a:cubicBezTo>
                  <a:cubicBezTo>
                    <a:pt x="996297" y="1219764"/>
                    <a:pt x="1008532" y="1211784"/>
                    <a:pt x="1019321" y="1202074"/>
                  </a:cubicBezTo>
                  <a:cubicBezTo>
                    <a:pt x="1132232" y="1100454"/>
                    <a:pt x="1035278" y="1188151"/>
                    <a:pt x="1088989" y="1123697"/>
                  </a:cubicBezTo>
                  <a:cubicBezTo>
                    <a:pt x="1116001" y="1091282"/>
                    <a:pt x="1116313" y="1100277"/>
                    <a:pt x="1149949" y="1071446"/>
                  </a:cubicBezTo>
                  <a:cubicBezTo>
                    <a:pt x="1159300" y="1063431"/>
                    <a:pt x="1167366" y="1054029"/>
                    <a:pt x="1176075" y="1045320"/>
                  </a:cubicBezTo>
                  <a:cubicBezTo>
                    <a:pt x="1178978" y="1036611"/>
                    <a:pt x="1180060" y="1027065"/>
                    <a:pt x="1184783" y="1019194"/>
                  </a:cubicBezTo>
                  <a:cubicBezTo>
                    <a:pt x="1194916" y="1002306"/>
                    <a:pt x="1214090" y="996224"/>
                    <a:pt x="1228326" y="984360"/>
                  </a:cubicBezTo>
                  <a:cubicBezTo>
                    <a:pt x="1237787" y="976475"/>
                    <a:pt x="1245743" y="966943"/>
                    <a:pt x="1254452" y="958234"/>
                  </a:cubicBezTo>
                  <a:cubicBezTo>
                    <a:pt x="1257355" y="946623"/>
                    <a:pt x="1255684" y="932746"/>
                    <a:pt x="1263161" y="923400"/>
                  </a:cubicBezTo>
                  <a:cubicBezTo>
                    <a:pt x="1268895" y="916232"/>
                    <a:pt x="1282118" y="920425"/>
                    <a:pt x="1289286" y="914691"/>
                  </a:cubicBezTo>
                  <a:cubicBezTo>
                    <a:pt x="1297459" y="908153"/>
                    <a:pt x="1299302" y="895967"/>
                    <a:pt x="1306703" y="888566"/>
                  </a:cubicBezTo>
                  <a:cubicBezTo>
                    <a:pt x="1314104" y="881165"/>
                    <a:pt x="1324788" y="877849"/>
                    <a:pt x="1332829" y="871148"/>
                  </a:cubicBezTo>
                  <a:cubicBezTo>
                    <a:pt x="1342290" y="863264"/>
                    <a:pt x="1350246" y="853731"/>
                    <a:pt x="1358955" y="845023"/>
                  </a:cubicBezTo>
                  <a:cubicBezTo>
                    <a:pt x="1361858" y="836314"/>
                    <a:pt x="1362940" y="826768"/>
                    <a:pt x="1367663" y="818897"/>
                  </a:cubicBezTo>
                  <a:cubicBezTo>
                    <a:pt x="1378594" y="800680"/>
                    <a:pt x="1395953" y="797621"/>
                    <a:pt x="1411206" y="784063"/>
                  </a:cubicBezTo>
                  <a:lnTo>
                    <a:pt x="1489583" y="705686"/>
                  </a:lnTo>
                  <a:cubicBezTo>
                    <a:pt x="1498292" y="696977"/>
                    <a:pt x="1508877" y="689808"/>
                    <a:pt x="1515709" y="679560"/>
                  </a:cubicBezTo>
                  <a:cubicBezTo>
                    <a:pt x="1538932" y="644725"/>
                    <a:pt x="1524417" y="659240"/>
                    <a:pt x="1559252" y="636017"/>
                  </a:cubicBezTo>
                  <a:cubicBezTo>
                    <a:pt x="1573093" y="615255"/>
                    <a:pt x="1595655" y="574011"/>
                    <a:pt x="1620212" y="557640"/>
                  </a:cubicBezTo>
                  <a:cubicBezTo>
                    <a:pt x="1627850" y="552548"/>
                    <a:pt x="1637629" y="551834"/>
                    <a:pt x="1646338" y="548931"/>
                  </a:cubicBezTo>
                  <a:cubicBezTo>
                    <a:pt x="1655046" y="540223"/>
                    <a:pt x="1664902" y="532527"/>
                    <a:pt x="1672463" y="522806"/>
                  </a:cubicBezTo>
                  <a:cubicBezTo>
                    <a:pt x="1685315" y="506282"/>
                    <a:pt x="1689881" y="482166"/>
                    <a:pt x="1707298" y="470554"/>
                  </a:cubicBezTo>
                  <a:cubicBezTo>
                    <a:pt x="1724715" y="458943"/>
                    <a:pt x="1744747" y="450522"/>
                    <a:pt x="1759549" y="435720"/>
                  </a:cubicBezTo>
                  <a:cubicBezTo>
                    <a:pt x="1793076" y="402193"/>
                    <a:pt x="1775427" y="416426"/>
                    <a:pt x="1811801" y="392177"/>
                  </a:cubicBezTo>
                  <a:cubicBezTo>
                    <a:pt x="1855040" y="327317"/>
                    <a:pt x="1799471" y="406971"/>
                    <a:pt x="1855343" y="339926"/>
                  </a:cubicBezTo>
                  <a:cubicBezTo>
                    <a:pt x="1862044" y="331885"/>
                    <a:pt x="1865360" y="321201"/>
                    <a:pt x="1872761" y="313800"/>
                  </a:cubicBezTo>
                  <a:cubicBezTo>
                    <a:pt x="1880162" y="306399"/>
                    <a:pt x="1890846" y="303083"/>
                    <a:pt x="1898886" y="296383"/>
                  </a:cubicBezTo>
                  <a:cubicBezTo>
                    <a:pt x="1908347" y="288498"/>
                    <a:pt x="1915290" y="277818"/>
                    <a:pt x="1925012" y="270257"/>
                  </a:cubicBezTo>
                  <a:cubicBezTo>
                    <a:pt x="1941535" y="257406"/>
                    <a:pt x="1962461" y="250225"/>
                    <a:pt x="1977263" y="235423"/>
                  </a:cubicBezTo>
                  <a:cubicBezTo>
                    <a:pt x="1988875" y="223811"/>
                    <a:pt x="2002989" y="214251"/>
                    <a:pt x="2012098" y="200588"/>
                  </a:cubicBezTo>
                  <a:cubicBezTo>
                    <a:pt x="2017904" y="191880"/>
                    <a:pt x="2022114" y="181864"/>
                    <a:pt x="2029515" y="174463"/>
                  </a:cubicBezTo>
                  <a:cubicBezTo>
                    <a:pt x="2036916" y="167062"/>
                    <a:pt x="2045487" y="159585"/>
                    <a:pt x="2055641" y="157046"/>
                  </a:cubicBezTo>
                  <a:cubicBezTo>
                    <a:pt x="2081143" y="150671"/>
                    <a:pt x="2107892" y="151240"/>
                    <a:pt x="2134018" y="148337"/>
                  </a:cubicBezTo>
                  <a:cubicBezTo>
                    <a:pt x="2151435" y="142531"/>
                    <a:pt x="2176085" y="146196"/>
                    <a:pt x="2186269" y="130920"/>
                  </a:cubicBezTo>
                  <a:cubicBezTo>
                    <a:pt x="2192075" y="122211"/>
                    <a:pt x="2194810" y="110341"/>
                    <a:pt x="2203686" y="104794"/>
                  </a:cubicBezTo>
                  <a:cubicBezTo>
                    <a:pt x="2219255" y="95064"/>
                    <a:pt x="2239517" y="95588"/>
                    <a:pt x="2255938" y="87377"/>
                  </a:cubicBezTo>
                  <a:cubicBezTo>
                    <a:pt x="2267549" y="81571"/>
                    <a:pt x="2278840" y="75074"/>
                    <a:pt x="2290772" y="69960"/>
                  </a:cubicBezTo>
                  <a:cubicBezTo>
                    <a:pt x="2313541" y="60202"/>
                    <a:pt x="2327173" y="59911"/>
                    <a:pt x="2351732" y="52543"/>
                  </a:cubicBezTo>
                  <a:cubicBezTo>
                    <a:pt x="2369317" y="47268"/>
                    <a:pt x="2386566" y="40932"/>
                    <a:pt x="2403983" y="35126"/>
                  </a:cubicBezTo>
                  <a:cubicBezTo>
                    <a:pt x="2412692" y="32223"/>
                    <a:pt x="2421108" y="28217"/>
                    <a:pt x="2430109" y="26417"/>
                  </a:cubicBezTo>
                  <a:lnTo>
                    <a:pt x="2473652" y="17708"/>
                  </a:lnTo>
                  <a:cubicBezTo>
                    <a:pt x="2499320" y="597"/>
                    <a:pt x="2500236" y="-11626"/>
                    <a:pt x="2525903" y="17708"/>
                  </a:cubicBezTo>
                  <a:cubicBezTo>
                    <a:pt x="2539687" y="33462"/>
                    <a:pt x="2560738" y="69960"/>
                    <a:pt x="2560738" y="69960"/>
                  </a:cubicBezTo>
                  <a:cubicBezTo>
                    <a:pt x="2577690" y="120821"/>
                    <a:pt x="2556182" y="74113"/>
                    <a:pt x="2595572" y="113503"/>
                  </a:cubicBezTo>
                  <a:cubicBezTo>
                    <a:pt x="2651814" y="169743"/>
                    <a:pt x="2578704" y="113961"/>
                    <a:pt x="2630406" y="157046"/>
                  </a:cubicBezTo>
                  <a:cubicBezTo>
                    <a:pt x="2641556" y="166338"/>
                    <a:pt x="2653430" y="174735"/>
                    <a:pt x="2665241" y="183171"/>
                  </a:cubicBezTo>
                  <a:cubicBezTo>
                    <a:pt x="2673758" y="189254"/>
                    <a:pt x="2683193" y="194050"/>
                    <a:pt x="2691366" y="200588"/>
                  </a:cubicBezTo>
                  <a:cubicBezTo>
                    <a:pt x="2697777" y="205717"/>
                    <a:pt x="2702214" y="213080"/>
                    <a:pt x="2708783" y="218006"/>
                  </a:cubicBezTo>
                  <a:cubicBezTo>
                    <a:pt x="2725529" y="230566"/>
                    <a:pt x="2743618" y="241229"/>
                    <a:pt x="2761035" y="252840"/>
                  </a:cubicBezTo>
                  <a:cubicBezTo>
                    <a:pt x="2769744" y="258646"/>
                    <a:pt x="2779760" y="262856"/>
                    <a:pt x="2787161" y="270257"/>
                  </a:cubicBezTo>
                  <a:cubicBezTo>
                    <a:pt x="2803569" y="286665"/>
                    <a:pt x="2817586" y="304100"/>
                    <a:pt x="2839412" y="313800"/>
                  </a:cubicBezTo>
                  <a:cubicBezTo>
                    <a:pt x="2856189" y="321256"/>
                    <a:pt x="2876387" y="321033"/>
                    <a:pt x="2891663" y="331217"/>
                  </a:cubicBezTo>
                  <a:cubicBezTo>
                    <a:pt x="2900372" y="337023"/>
                    <a:pt x="2908428" y="343953"/>
                    <a:pt x="2917789" y="348634"/>
                  </a:cubicBezTo>
                  <a:cubicBezTo>
                    <a:pt x="2961592" y="370536"/>
                    <a:pt x="2941251" y="337263"/>
                    <a:pt x="2996166" y="392177"/>
                  </a:cubicBezTo>
                  <a:lnTo>
                    <a:pt x="3048418" y="444428"/>
                  </a:lnTo>
                  <a:lnTo>
                    <a:pt x="3065835" y="461846"/>
                  </a:lnTo>
                  <a:cubicBezTo>
                    <a:pt x="3068738" y="453137"/>
                    <a:pt x="3072021" y="444546"/>
                    <a:pt x="3074543" y="435720"/>
                  </a:cubicBezTo>
                  <a:cubicBezTo>
                    <a:pt x="3077831" y="424212"/>
                    <a:pt x="3078537" y="411887"/>
                    <a:pt x="3083252" y="400886"/>
                  </a:cubicBezTo>
                  <a:cubicBezTo>
                    <a:pt x="3087375" y="391266"/>
                    <a:pt x="3094863" y="383469"/>
                    <a:pt x="3100669" y="374760"/>
                  </a:cubicBezTo>
                  <a:cubicBezTo>
                    <a:pt x="3103572" y="357343"/>
                    <a:pt x="3105548" y="339745"/>
                    <a:pt x="3109378" y="322508"/>
                  </a:cubicBezTo>
                  <a:cubicBezTo>
                    <a:pt x="3111369" y="313547"/>
                    <a:pt x="3111595" y="302874"/>
                    <a:pt x="3118086" y="296383"/>
                  </a:cubicBezTo>
                  <a:cubicBezTo>
                    <a:pt x="3124577" y="289892"/>
                    <a:pt x="3135139" y="289070"/>
                    <a:pt x="3144212" y="287674"/>
                  </a:cubicBezTo>
                  <a:cubicBezTo>
                    <a:pt x="3173046" y="283238"/>
                    <a:pt x="3202269" y="281869"/>
                    <a:pt x="3231298" y="278966"/>
                  </a:cubicBezTo>
                  <a:cubicBezTo>
                    <a:pt x="3357186" y="237000"/>
                    <a:pt x="3250499" y="263304"/>
                    <a:pt x="3266132" y="583766"/>
                  </a:cubicBezTo>
                  <a:cubicBezTo>
                    <a:pt x="3266853" y="598550"/>
                    <a:pt x="3271938" y="612794"/>
                    <a:pt x="3274841" y="627308"/>
                  </a:cubicBezTo>
                  <a:cubicBezTo>
                    <a:pt x="3280647" y="691171"/>
                    <a:pt x="3279683" y="756016"/>
                    <a:pt x="3292258" y="818897"/>
                  </a:cubicBezTo>
                  <a:cubicBezTo>
                    <a:pt x="3295161" y="833411"/>
                    <a:pt x="3298873" y="847787"/>
                    <a:pt x="3300966" y="862440"/>
                  </a:cubicBezTo>
                  <a:cubicBezTo>
                    <a:pt x="3314417" y="956599"/>
                    <a:pt x="3293666" y="916803"/>
                    <a:pt x="3327092" y="966943"/>
                  </a:cubicBezTo>
                  <a:cubicBezTo>
                    <a:pt x="3329995" y="1039514"/>
                    <a:pt x="3333496" y="1112064"/>
                    <a:pt x="3335801" y="1184657"/>
                  </a:cubicBezTo>
                  <a:cubicBezTo>
                    <a:pt x="3346957" y="1536081"/>
                    <a:pt x="3317513" y="1407606"/>
                    <a:pt x="3353218" y="1550417"/>
                  </a:cubicBezTo>
                  <a:cubicBezTo>
                    <a:pt x="3354129" y="1561349"/>
                    <a:pt x="3366977" y="1722497"/>
                    <a:pt x="3370635" y="1742006"/>
                  </a:cubicBezTo>
                  <a:cubicBezTo>
                    <a:pt x="3374018" y="1760051"/>
                    <a:pt x="3388052" y="1794257"/>
                    <a:pt x="3388052" y="1794257"/>
                  </a:cubicBezTo>
                  <a:cubicBezTo>
                    <a:pt x="3391852" y="1843655"/>
                    <a:pt x="3394925" y="1915707"/>
                    <a:pt x="3405469" y="1968428"/>
                  </a:cubicBezTo>
                  <a:cubicBezTo>
                    <a:pt x="3407269" y="1977430"/>
                    <a:pt x="3411275" y="1985845"/>
                    <a:pt x="3414178" y="1994554"/>
                  </a:cubicBezTo>
                  <a:cubicBezTo>
                    <a:pt x="3417081" y="2011971"/>
                    <a:pt x="3420823" y="2029269"/>
                    <a:pt x="3422886" y="2046806"/>
                  </a:cubicBezTo>
                  <a:cubicBezTo>
                    <a:pt x="3426632" y="2078649"/>
                    <a:pt x="3427357" y="2110818"/>
                    <a:pt x="3431595" y="2142600"/>
                  </a:cubicBezTo>
                  <a:cubicBezTo>
                    <a:pt x="3433177" y="2154464"/>
                    <a:pt x="3434950" y="2166729"/>
                    <a:pt x="3440303" y="2177434"/>
                  </a:cubicBezTo>
                  <a:cubicBezTo>
                    <a:pt x="3443975" y="2184778"/>
                    <a:pt x="3451915" y="2189045"/>
                    <a:pt x="3457721" y="2194851"/>
                  </a:cubicBezTo>
                  <a:cubicBezTo>
                    <a:pt x="3446109" y="2206463"/>
                    <a:pt x="3438989" y="2226466"/>
                    <a:pt x="3422886" y="2229686"/>
                  </a:cubicBezTo>
                  <a:cubicBezTo>
                    <a:pt x="3320264" y="2250209"/>
                    <a:pt x="3448012" y="2225498"/>
                    <a:pt x="3318383" y="2247103"/>
                  </a:cubicBezTo>
                  <a:cubicBezTo>
                    <a:pt x="3303783" y="2249536"/>
                    <a:pt x="3289631" y="2255231"/>
                    <a:pt x="3274841" y="2255811"/>
                  </a:cubicBezTo>
                  <a:cubicBezTo>
                    <a:pt x="3141380" y="2261045"/>
                    <a:pt x="3007778" y="2261617"/>
                    <a:pt x="2874246" y="2264520"/>
                  </a:cubicBezTo>
                  <a:cubicBezTo>
                    <a:pt x="2814521" y="2284427"/>
                    <a:pt x="2888658" y="2260916"/>
                    <a:pt x="2804578" y="2281937"/>
                  </a:cubicBezTo>
                  <a:cubicBezTo>
                    <a:pt x="2795672" y="2284164"/>
                    <a:pt x="2787161" y="2287743"/>
                    <a:pt x="2778452" y="2290646"/>
                  </a:cubicBezTo>
                  <a:cubicBezTo>
                    <a:pt x="2715093" y="2385683"/>
                    <a:pt x="2754376" y="2315759"/>
                    <a:pt x="2769743" y="2569320"/>
                  </a:cubicBezTo>
                  <a:cubicBezTo>
                    <a:pt x="2771046" y="2590822"/>
                    <a:pt x="2782055" y="2609855"/>
                    <a:pt x="2787161" y="2630280"/>
                  </a:cubicBezTo>
                  <a:cubicBezTo>
                    <a:pt x="2790751" y="2644640"/>
                    <a:pt x="2793221" y="2659260"/>
                    <a:pt x="2795869" y="2673823"/>
                  </a:cubicBezTo>
                  <a:cubicBezTo>
                    <a:pt x="2806738" y="2733605"/>
                    <a:pt x="2803493" y="2723376"/>
                    <a:pt x="2813286" y="2787034"/>
                  </a:cubicBezTo>
                  <a:cubicBezTo>
                    <a:pt x="2815971" y="2804486"/>
                    <a:pt x="2818165" y="2822049"/>
                    <a:pt x="2821995" y="2839286"/>
                  </a:cubicBezTo>
                  <a:cubicBezTo>
                    <a:pt x="2828280" y="2867567"/>
                    <a:pt x="2835831" y="2871570"/>
                    <a:pt x="2848121" y="2900246"/>
                  </a:cubicBezTo>
                  <a:cubicBezTo>
                    <a:pt x="2857067" y="2921120"/>
                    <a:pt x="2859227" y="2939119"/>
                    <a:pt x="2865538" y="2961206"/>
                  </a:cubicBezTo>
                  <a:cubicBezTo>
                    <a:pt x="2868060" y="2970032"/>
                    <a:pt x="2870141" y="2979121"/>
                    <a:pt x="2874246" y="2987331"/>
                  </a:cubicBezTo>
                  <a:cubicBezTo>
                    <a:pt x="2878927" y="2996693"/>
                    <a:pt x="2885857" y="3004748"/>
                    <a:pt x="2891663" y="3013457"/>
                  </a:cubicBezTo>
                  <a:cubicBezTo>
                    <a:pt x="2894566" y="3033777"/>
                    <a:pt x="2898223" y="3054003"/>
                    <a:pt x="2900372" y="3074417"/>
                  </a:cubicBezTo>
                  <a:cubicBezTo>
                    <a:pt x="2908574" y="3152328"/>
                    <a:pt x="2905437" y="3171943"/>
                    <a:pt x="2917789" y="3239880"/>
                  </a:cubicBezTo>
                  <a:cubicBezTo>
                    <a:pt x="2919930" y="3251656"/>
                    <a:pt x="2923595" y="3263103"/>
                    <a:pt x="2926498" y="3274714"/>
                  </a:cubicBezTo>
                  <a:cubicBezTo>
                    <a:pt x="2929401" y="3321160"/>
                    <a:pt x="2930993" y="3367706"/>
                    <a:pt x="2935206" y="3414051"/>
                  </a:cubicBezTo>
                  <a:cubicBezTo>
                    <a:pt x="2938256" y="3447600"/>
                    <a:pt x="2944802" y="3469852"/>
                    <a:pt x="2952623" y="3501137"/>
                  </a:cubicBezTo>
                  <a:cubicBezTo>
                    <a:pt x="2949720" y="3518554"/>
                    <a:pt x="2957853" y="3542548"/>
                    <a:pt x="2943915" y="3553388"/>
                  </a:cubicBezTo>
                  <a:cubicBezTo>
                    <a:pt x="2925441" y="3567757"/>
                    <a:pt x="2897130" y="3557193"/>
                    <a:pt x="2874246" y="3562097"/>
                  </a:cubicBezTo>
                  <a:cubicBezTo>
                    <a:pt x="2860100" y="3565128"/>
                    <a:pt x="2807562" y="3586907"/>
                    <a:pt x="2787161" y="3588223"/>
                  </a:cubicBezTo>
                  <a:cubicBezTo>
                    <a:pt x="2708893" y="3593273"/>
                    <a:pt x="2630374" y="3593259"/>
                    <a:pt x="2552029" y="3596931"/>
                  </a:cubicBezTo>
                  <a:lnTo>
                    <a:pt x="2229812" y="3614348"/>
                  </a:lnTo>
                  <a:cubicBezTo>
                    <a:pt x="2221103" y="3617251"/>
                    <a:pt x="2212687" y="3621257"/>
                    <a:pt x="2203686" y="3623057"/>
                  </a:cubicBezTo>
                  <a:cubicBezTo>
                    <a:pt x="2127824" y="3638230"/>
                    <a:pt x="2027907" y="3637233"/>
                    <a:pt x="1959846" y="3640474"/>
                  </a:cubicBezTo>
                  <a:cubicBezTo>
                    <a:pt x="1945332" y="3643377"/>
                    <a:pt x="1930752" y="3645972"/>
                    <a:pt x="1916303" y="3649183"/>
                  </a:cubicBezTo>
                  <a:cubicBezTo>
                    <a:pt x="1904619" y="3651779"/>
                    <a:pt x="1893298" y="3656071"/>
                    <a:pt x="1881469" y="3657891"/>
                  </a:cubicBezTo>
                  <a:cubicBezTo>
                    <a:pt x="1855488" y="3661888"/>
                    <a:pt x="1829114" y="3662883"/>
                    <a:pt x="1803092" y="3666600"/>
                  </a:cubicBezTo>
                  <a:cubicBezTo>
                    <a:pt x="1788439" y="3668693"/>
                    <a:pt x="1773909" y="3671718"/>
                    <a:pt x="1759549" y="3675308"/>
                  </a:cubicBezTo>
                  <a:cubicBezTo>
                    <a:pt x="1750643" y="3677534"/>
                    <a:pt x="1742594" y="3683618"/>
                    <a:pt x="1733423" y="3684017"/>
                  </a:cubicBezTo>
                  <a:cubicBezTo>
                    <a:pt x="1608684" y="3689441"/>
                    <a:pt x="1483778" y="3689823"/>
                    <a:pt x="1358955" y="3692726"/>
                  </a:cubicBezTo>
                  <a:cubicBezTo>
                    <a:pt x="1323076" y="3701695"/>
                    <a:pt x="1312196" y="3705399"/>
                    <a:pt x="1271869" y="3710143"/>
                  </a:cubicBezTo>
                  <a:cubicBezTo>
                    <a:pt x="1240026" y="3713889"/>
                    <a:pt x="1208006" y="3715948"/>
                    <a:pt x="1176075" y="3718851"/>
                  </a:cubicBezTo>
                  <a:lnTo>
                    <a:pt x="1088989" y="3736268"/>
                  </a:lnTo>
                  <a:lnTo>
                    <a:pt x="1001903" y="3753686"/>
                  </a:lnTo>
                  <a:cubicBezTo>
                    <a:pt x="801906" y="3741186"/>
                    <a:pt x="714521" y="3827038"/>
                    <a:pt x="714521" y="3675308"/>
                  </a:cubicBezTo>
                  <a:cubicBezTo>
                    <a:pt x="714521" y="3657650"/>
                    <a:pt x="714468" y="3712229"/>
                    <a:pt x="723229" y="3727560"/>
                  </a:cubicBezTo>
                  <a:cubicBezTo>
                    <a:pt x="728729" y="3737186"/>
                    <a:pt x="745000" y="3714497"/>
                    <a:pt x="740646" y="3701434"/>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a:p>
          </p:txBody>
        </p:sp>
      </p:grpSp>
      <p:sp>
        <p:nvSpPr>
          <p:cNvPr id="7" name="Labā bultiņa 6"/>
          <p:cNvSpPr/>
          <p:nvPr/>
        </p:nvSpPr>
        <p:spPr>
          <a:xfrm>
            <a:off x="5410200" y="2870200"/>
            <a:ext cx="2032000" cy="1397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107487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Mērķis un sadarbības principi:</a:t>
            </a:r>
            <a:endParaRPr lang="lv-LV" dirty="0"/>
          </a:p>
        </p:txBody>
      </p:sp>
      <p:sp>
        <p:nvSpPr>
          <p:cNvPr id="3" name="Satura vietturis 2"/>
          <p:cNvSpPr>
            <a:spLocks noGrp="1"/>
          </p:cNvSpPr>
          <p:nvPr>
            <p:ph idx="1"/>
          </p:nvPr>
        </p:nvSpPr>
        <p:spPr/>
        <p:txBody>
          <a:bodyPr>
            <a:normAutofit fontScale="85000" lnSpcReduction="20000"/>
          </a:bodyPr>
          <a:lstStyle/>
          <a:p>
            <a:pPr lvl="0"/>
            <a:r>
              <a:rPr lang="lv-LV" dirty="0"/>
              <a:t>Lai sekmētu militāro mācību norisi un attīstību Latvijas Republikā, vienlaicīgi </a:t>
            </a:r>
            <a:r>
              <a:rPr lang="lv-LV" u="sng" dirty="0"/>
              <a:t>respektējot vides prasības, sabiedrības tiesības dzīvot labvēlīgā un drošā vidē, mežsaimniecības intereses</a:t>
            </a:r>
            <a:r>
              <a:rPr lang="lv-LV" dirty="0"/>
              <a:t>, kā arī rūpējoties par vides saglabāšanu un uzlabošanu, </a:t>
            </a:r>
            <a:r>
              <a:rPr lang="lv-LV" u="sng" dirty="0"/>
              <a:t>aizsargājot Latvijas valsts suverenitāti, teritoriālo nedalāmību un tās iedzīvotājus no agresijas</a:t>
            </a:r>
            <a:r>
              <a:rPr lang="lv-LV" dirty="0"/>
              <a:t>, Puses vienojas ņemt vērā meža apsaimniekošanas ciklu un ierobežojumus darbībām mežā.</a:t>
            </a:r>
          </a:p>
          <a:p>
            <a:pPr lvl="0"/>
            <a:r>
              <a:rPr lang="lv-LV" dirty="0"/>
              <a:t>Vienošanās mērķis ir nodrošināt, lai LVM un militāro mācību organizators pirms mācību rīkošanas saņem rakstisku vai elektronisku saskaņojumu par mežu un/vai meža infrastruktūras, izmantošanu militārajām mācībām (turpmāk - Saskaņojums). </a:t>
            </a:r>
            <a:r>
              <a:rPr lang="lv-LV" u="sng" dirty="0"/>
              <a:t>Saskaņojuma saņemšana nepieciešama, lai tiktu samērīgi ierobežotas vai netiktu ierobežotas sabiedrības tiesības pilnvērtīgi izmantot mežu vidi</a:t>
            </a:r>
            <a:r>
              <a:rPr lang="lv-LV" dirty="0"/>
              <a:t>. </a:t>
            </a:r>
          </a:p>
          <a:p>
            <a:pPr lvl="0"/>
            <a:r>
              <a:rPr lang="lv-LV" dirty="0"/>
              <a:t>LVM militāro mācību organizatoru nodrošina ar visu nepieciešamo aktuālo informāciju par mežu un/vai meža infrastruktūras objektu lietošanas iespējām un iespējamiem ierobežojumiem.</a:t>
            </a:r>
          </a:p>
          <a:p>
            <a:endParaRPr lang="lv-LV" dirty="0"/>
          </a:p>
        </p:txBody>
      </p:sp>
    </p:spTree>
    <p:extLst>
      <p:ext uri="{BB962C8B-B14F-4D97-AF65-F5344CB8AC3E}">
        <p14:creationId xmlns:p14="http://schemas.microsoft.com/office/powerpoint/2010/main" val="1369792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p:cNvPicPr>
            <a:picLocks noChangeAspect="1"/>
          </p:cNvPicPr>
          <p:nvPr/>
        </p:nvPicPr>
        <p:blipFill>
          <a:blip r:embed="rId2"/>
          <a:stretch>
            <a:fillRect/>
          </a:stretch>
        </p:blipFill>
        <p:spPr>
          <a:xfrm>
            <a:off x="838199" y="1193800"/>
            <a:ext cx="10046457" cy="2101850"/>
          </a:xfrm>
          <a:prstGeom prst="rect">
            <a:avLst/>
          </a:prstGeom>
        </p:spPr>
      </p:pic>
      <p:sp>
        <p:nvSpPr>
          <p:cNvPr id="2" name="Virsraksts 1"/>
          <p:cNvSpPr>
            <a:spLocks noGrp="1"/>
          </p:cNvSpPr>
          <p:nvPr>
            <p:ph type="title"/>
          </p:nvPr>
        </p:nvSpPr>
        <p:spPr/>
        <p:txBody>
          <a:bodyPr/>
          <a:lstStyle/>
          <a:p>
            <a:r>
              <a:rPr lang="lv-LV" dirty="0" smtClean="0"/>
              <a:t>Veidojam un sargājam </a:t>
            </a:r>
            <a:r>
              <a:rPr lang="lv-LV" smtClean="0"/>
              <a:t>plaukstošu Latviju!</a:t>
            </a:r>
            <a:br>
              <a:rPr lang="lv-LV" smtClean="0"/>
            </a:br>
            <a:endParaRPr lang="lv-LV" dirty="0"/>
          </a:p>
        </p:txBody>
      </p:sp>
      <p:pic>
        <p:nvPicPr>
          <p:cNvPr id="5" name="Satura vietturis 4"/>
          <p:cNvPicPr>
            <a:picLocks noGrp="1" noChangeAspect="1"/>
          </p:cNvPicPr>
          <p:nvPr>
            <p:ph idx="1"/>
          </p:nvPr>
        </p:nvPicPr>
        <p:blipFill>
          <a:blip r:embed="rId3"/>
          <a:stretch>
            <a:fillRect/>
          </a:stretch>
        </p:blipFill>
        <p:spPr>
          <a:xfrm>
            <a:off x="838200" y="3295650"/>
            <a:ext cx="4914900" cy="3350295"/>
          </a:xfrm>
          <a:prstGeom prst="rect">
            <a:avLst/>
          </a:prstGeom>
        </p:spPr>
      </p:pic>
      <p:pic>
        <p:nvPicPr>
          <p:cNvPr id="6" name="Attēls 5"/>
          <p:cNvPicPr>
            <a:picLocks noChangeAspect="1"/>
          </p:cNvPicPr>
          <p:nvPr/>
        </p:nvPicPr>
        <p:blipFill>
          <a:blip r:embed="rId4"/>
          <a:stretch>
            <a:fillRect/>
          </a:stretch>
        </p:blipFill>
        <p:spPr>
          <a:xfrm>
            <a:off x="5753099" y="3243213"/>
            <a:ext cx="5143059" cy="3402731"/>
          </a:xfrm>
          <a:prstGeom prst="rect">
            <a:avLst/>
          </a:prstGeom>
        </p:spPr>
      </p:pic>
    </p:spTree>
    <p:extLst>
      <p:ext uri="{BB962C8B-B14F-4D97-AF65-F5344CB8AC3E}">
        <p14:creationId xmlns:p14="http://schemas.microsoft.com/office/powerpoint/2010/main" val="1620458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838200" y="829732"/>
            <a:ext cx="9601196" cy="782274"/>
          </a:xfrm>
        </p:spPr>
        <p:txBody>
          <a:bodyPr>
            <a:normAutofit/>
          </a:bodyPr>
          <a:lstStyle/>
          <a:p>
            <a:r>
              <a:rPr lang="lv-LV" sz="3200" b="1" dirty="0" smtClean="0"/>
              <a:t>Vienošanās par sadarbību nepieciešamības argumenti</a:t>
            </a:r>
            <a:endParaRPr lang="lv-LV" sz="3200" b="1" dirty="0"/>
          </a:p>
        </p:txBody>
      </p:sp>
      <p:sp>
        <p:nvSpPr>
          <p:cNvPr id="3" name="Satura vietturis 2"/>
          <p:cNvSpPr>
            <a:spLocks noGrp="1"/>
          </p:cNvSpPr>
          <p:nvPr>
            <p:ph idx="1"/>
          </p:nvPr>
        </p:nvSpPr>
        <p:spPr/>
        <p:txBody>
          <a:bodyPr>
            <a:normAutofit fontScale="77500" lnSpcReduction="20000"/>
          </a:bodyPr>
          <a:lstStyle/>
          <a:p>
            <a:pPr algn="just"/>
            <a:r>
              <a:rPr lang="lv-LV" dirty="0" smtClean="0"/>
              <a:t>Latvijas Republikas Normatīvajos aktos nav </a:t>
            </a:r>
            <a:r>
              <a:rPr lang="lv-LV" dirty="0"/>
              <a:t>regulējums par to, ka </a:t>
            </a:r>
            <a:r>
              <a:rPr lang="lv-LV" dirty="0" smtClean="0"/>
              <a:t>NBS, rīkojot militārās mācības, ir nepieciešams </a:t>
            </a:r>
            <a:r>
              <a:rPr lang="lv-LV" dirty="0"/>
              <a:t>saskaņojums ar zemes īpašnieku</a:t>
            </a:r>
            <a:r>
              <a:rPr lang="lv-LV" dirty="0" smtClean="0"/>
              <a:t>.</a:t>
            </a:r>
            <a:endParaRPr lang="lv-LV" dirty="0"/>
          </a:p>
          <a:p>
            <a:pPr algn="just"/>
            <a:r>
              <a:rPr lang="lv-LV" dirty="0" smtClean="0"/>
              <a:t>No </a:t>
            </a:r>
            <a:r>
              <a:rPr lang="lv-LV" dirty="0"/>
              <a:t>Valsts aizsardzības </a:t>
            </a:r>
            <a:r>
              <a:rPr lang="lv-LV" dirty="0" smtClean="0"/>
              <a:t>viedokļa </a:t>
            </a:r>
            <a:r>
              <a:rPr lang="lv-LV" dirty="0" smtClean="0"/>
              <a:t>NBS funkciju izpilde ir </a:t>
            </a:r>
            <a:r>
              <a:rPr lang="lv-LV" dirty="0"/>
              <a:t>absolūti primārā lieta. </a:t>
            </a:r>
            <a:r>
              <a:rPr lang="lv-LV" dirty="0" smtClean="0"/>
              <a:t>Valsts </a:t>
            </a:r>
            <a:r>
              <a:rPr lang="lv-LV" dirty="0"/>
              <a:t>aizsardzības pamatprincipos </a:t>
            </a:r>
            <a:r>
              <a:rPr lang="lv-LV" dirty="0" smtClean="0"/>
              <a:t>ir noteikts </a:t>
            </a:r>
            <a:r>
              <a:rPr lang="lv-LV" dirty="0"/>
              <a:t>veikt militāro apmācību visā </a:t>
            </a:r>
            <a:r>
              <a:rPr lang="lv-LV" dirty="0" smtClean="0"/>
              <a:t>Latvijas Republikas </a:t>
            </a:r>
            <a:r>
              <a:rPr lang="lv-LV" dirty="0"/>
              <a:t>teritorijā, tad izvirzīt īpašas prasības no privātīpašnieka viedokļa </a:t>
            </a:r>
            <a:r>
              <a:rPr lang="lv-LV" dirty="0" smtClean="0"/>
              <a:t>nav tiesiska </a:t>
            </a:r>
            <a:r>
              <a:rPr lang="lv-LV" dirty="0"/>
              <a:t>pamata. </a:t>
            </a:r>
          </a:p>
          <a:p>
            <a:pPr algn="just"/>
            <a:r>
              <a:rPr lang="lv-LV" dirty="0" smtClean="0"/>
              <a:t>NBS </a:t>
            </a:r>
            <a:r>
              <a:rPr lang="lv-LV" dirty="0"/>
              <a:t>ir </a:t>
            </a:r>
            <a:r>
              <a:rPr lang="lv-LV" dirty="0" smtClean="0"/>
              <a:t>jāievēro </a:t>
            </a:r>
            <a:r>
              <a:rPr lang="lv-LV" dirty="0"/>
              <a:t>- vides aizsardzības prasības. </a:t>
            </a:r>
          </a:p>
          <a:p>
            <a:pPr algn="just"/>
            <a:r>
              <a:rPr lang="lv-LV" dirty="0" smtClean="0"/>
              <a:t>Vadoties no NBS no </a:t>
            </a:r>
            <a:r>
              <a:rPr lang="lv-LV" dirty="0"/>
              <a:t>prioritātēm, kas izriet no starptautiskajiem līgumiem (Ziemeļatlantijas līgumi u.c.), tad NBS darbībām  privātīpašumos </a:t>
            </a:r>
            <a:r>
              <a:rPr lang="lv-LV" b="1" dirty="0"/>
              <a:t>ir leģitīms raksturs</a:t>
            </a:r>
            <a:r>
              <a:rPr lang="lv-LV" dirty="0"/>
              <a:t> ievērojot </a:t>
            </a:r>
            <a:r>
              <a:rPr lang="lv-LV" dirty="0" smtClean="0"/>
              <a:t>AM </a:t>
            </a:r>
            <a:r>
              <a:rPr lang="lv-LV" dirty="0"/>
              <a:t>Vides aizsardzības stratēģijā (</a:t>
            </a:r>
            <a:r>
              <a:rPr lang="lv-LV" u="sng" dirty="0">
                <a:hlinkClick r:id="rId2"/>
              </a:rPr>
              <a:t>http://www.mod.gov.lv/Par_aizsardzibas_nozari/Vides_aizsardziba/Vides_aizs_strategija_2011_2015.aspx</a:t>
            </a:r>
            <a:r>
              <a:rPr lang="lv-LV" dirty="0" smtClean="0"/>
              <a:t>) noteikto: </a:t>
            </a:r>
            <a:r>
              <a:rPr lang="lv-LV" dirty="0"/>
              <a:t> </a:t>
            </a:r>
            <a:r>
              <a:rPr lang="lv-LV" sz="2900" b="1" u="sng" dirty="0">
                <a:solidFill>
                  <a:srgbClr val="FF0000"/>
                </a:solidFill>
              </a:rPr>
              <a:t>Tā kā bruņotajiem spēkiem, pildot savus pienākumus un rīkojot militārās mācības, ne vienmēr iespējams izvairīties no negatīvas ietekmes uz vidi, mācības un darbība jāorganizē tā, lai šī ietekme būtu pēc iespējas mazāka</a:t>
            </a:r>
            <a:r>
              <a:rPr lang="lv-LV" sz="2900" b="1" u="sng" dirty="0" smtClean="0">
                <a:solidFill>
                  <a:srgbClr val="FF0000"/>
                </a:solidFill>
              </a:rPr>
              <a:t>.</a:t>
            </a:r>
            <a:endParaRPr lang="lv-LV" sz="2900" b="1" u="sng" dirty="0">
              <a:solidFill>
                <a:srgbClr val="FF0000"/>
              </a:solidFill>
            </a:endParaRPr>
          </a:p>
        </p:txBody>
      </p:sp>
    </p:spTree>
    <p:extLst>
      <p:ext uri="{BB962C8B-B14F-4D97-AF65-F5344CB8AC3E}">
        <p14:creationId xmlns:p14="http://schemas.microsoft.com/office/powerpoint/2010/main" val="2560116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295402" y="982132"/>
            <a:ext cx="9601196" cy="395907"/>
          </a:xfrm>
        </p:spPr>
        <p:txBody>
          <a:bodyPr>
            <a:normAutofit fontScale="90000"/>
          </a:bodyPr>
          <a:lstStyle/>
          <a:p>
            <a:r>
              <a:rPr lang="lv-LV" dirty="0" smtClean="0"/>
              <a:t>Nacionālo bruņoto spēku likums</a:t>
            </a:r>
            <a:endParaRPr lang="lv-LV" dirty="0"/>
          </a:p>
        </p:txBody>
      </p:sp>
      <p:sp>
        <p:nvSpPr>
          <p:cNvPr id="3" name="Satura vietturis 2"/>
          <p:cNvSpPr>
            <a:spLocks noGrp="1"/>
          </p:cNvSpPr>
          <p:nvPr>
            <p:ph idx="1"/>
          </p:nvPr>
        </p:nvSpPr>
        <p:spPr>
          <a:xfrm>
            <a:off x="1295401" y="2086377"/>
            <a:ext cx="9601196" cy="3789491"/>
          </a:xfrm>
        </p:spPr>
        <p:txBody>
          <a:bodyPr>
            <a:normAutofit fontScale="40000" lnSpcReduction="20000"/>
          </a:bodyPr>
          <a:lstStyle/>
          <a:p>
            <a:pPr marL="0" indent="0">
              <a:buNone/>
            </a:pPr>
            <a:r>
              <a:rPr lang="lv-LV" sz="5600" b="1" dirty="0" smtClean="0"/>
              <a:t>6.</a:t>
            </a:r>
            <a:r>
              <a:rPr lang="lv-LV" sz="5600" b="1" baseline="30000" dirty="0" smtClean="0"/>
              <a:t>1</a:t>
            </a:r>
            <a:r>
              <a:rPr lang="lv-LV" sz="5600" b="1" dirty="0" smtClean="0"/>
              <a:t> </a:t>
            </a:r>
            <a:r>
              <a:rPr lang="lv-LV" sz="5600" b="1" dirty="0"/>
              <a:t>pants. Nacionālo bruņoto spēku un atsevišķu to vienību uzdevumu īstenošanas pasākumi</a:t>
            </a:r>
            <a:endParaRPr lang="lv-LV" sz="5600" dirty="0"/>
          </a:p>
          <a:p>
            <a:pPr marL="0" indent="0">
              <a:buNone/>
            </a:pPr>
            <a:r>
              <a:rPr lang="lv-LV" sz="5600" dirty="0"/>
              <a:t>(1) Pildot šā likuma </a:t>
            </a:r>
            <a:r>
              <a:rPr lang="lv-LV" sz="5600" u="sng" dirty="0">
                <a:hlinkClick r:id="rId2"/>
              </a:rPr>
              <a:t>6.pantā</a:t>
            </a:r>
            <a:r>
              <a:rPr lang="lv-LV" sz="5600" dirty="0"/>
              <a:t> noteiktos uzdevumus, </a:t>
            </a:r>
            <a:r>
              <a:rPr lang="lv-LV" sz="5600" b="1" dirty="0"/>
              <a:t>Nacionālie bruņotie spēki</a:t>
            </a:r>
            <a:r>
              <a:rPr lang="lv-LV" sz="5600" dirty="0"/>
              <a:t> veic šādus pasākumus:</a:t>
            </a:r>
          </a:p>
          <a:p>
            <a:pPr marL="0" indent="0">
              <a:buNone/>
            </a:pPr>
            <a:r>
              <a:rPr lang="lv-LV" sz="5600" dirty="0"/>
              <a:t>1) nodrošina vienību kaujas un mobilizācijas gatavību;</a:t>
            </a:r>
          </a:p>
          <a:p>
            <a:pPr marL="0" indent="0">
              <a:buNone/>
            </a:pPr>
            <a:r>
              <a:rPr lang="lv-LV" sz="5600" dirty="0"/>
              <a:t>2) sagatavo personālsastāvu un vienības dalībai starptautiskajās operācijās, Ziemeļatlantijas līguma organizācijas un Eiropas Savienības ātrās reaģēšanas spēkos;</a:t>
            </a:r>
          </a:p>
          <a:p>
            <a:pPr marL="0" indent="0">
              <a:buNone/>
            </a:pPr>
            <a:r>
              <a:rPr lang="lv-LV" sz="5600" dirty="0" smtClean="0"/>
              <a:t>…</a:t>
            </a:r>
            <a:endParaRPr lang="lv-LV" sz="5600" dirty="0"/>
          </a:p>
          <a:p>
            <a:pPr marL="0" indent="0">
              <a:buNone/>
            </a:pPr>
            <a:r>
              <a:rPr lang="lv-LV" sz="5600" dirty="0"/>
              <a:t>6) apmāca rezerves karavīrus un sniedz atbalstu jaunatnes izglītošanai valsts aizsardzības jomā</a:t>
            </a:r>
            <a:r>
              <a:rPr lang="lv-LV" sz="5600" dirty="0" smtClean="0"/>
              <a:t>;</a:t>
            </a:r>
          </a:p>
          <a:p>
            <a:pPr marL="0" indent="0">
              <a:buNone/>
            </a:pPr>
            <a:r>
              <a:rPr lang="lv-LV" sz="5600" dirty="0" smtClean="0"/>
              <a:t>…</a:t>
            </a:r>
            <a:endParaRPr lang="lv-LV" sz="5600" dirty="0"/>
          </a:p>
        </p:txBody>
      </p:sp>
    </p:spTree>
    <p:extLst>
      <p:ext uri="{BB962C8B-B14F-4D97-AF65-F5344CB8AC3E}">
        <p14:creationId xmlns:p14="http://schemas.microsoft.com/office/powerpoint/2010/main" val="3743312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295402" y="982132"/>
            <a:ext cx="9601196" cy="395907"/>
          </a:xfrm>
        </p:spPr>
        <p:txBody>
          <a:bodyPr>
            <a:normAutofit fontScale="90000"/>
          </a:bodyPr>
          <a:lstStyle/>
          <a:p>
            <a:endParaRPr lang="lv-LV" dirty="0"/>
          </a:p>
        </p:txBody>
      </p:sp>
      <p:sp>
        <p:nvSpPr>
          <p:cNvPr id="3" name="Satura vietturis 2"/>
          <p:cNvSpPr>
            <a:spLocks noGrp="1"/>
          </p:cNvSpPr>
          <p:nvPr>
            <p:ph idx="1"/>
          </p:nvPr>
        </p:nvSpPr>
        <p:spPr>
          <a:xfrm>
            <a:off x="1295401" y="2601532"/>
            <a:ext cx="9601195" cy="3274336"/>
          </a:xfrm>
        </p:spPr>
        <p:txBody>
          <a:bodyPr>
            <a:normAutofit/>
          </a:bodyPr>
          <a:lstStyle/>
          <a:p>
            <a:pPr marL="0" indent="0" algn="just">
              <a:buNone/>
            </a:pPr>
            <a:r>
              <a:rPr lang="lv-LV" sz="2000" b="1" dirty="0"/>
              <a:t>18. Apkārtējās vides aizsardzības organizēšana</a:t>
            </a:r>
            <a:endParaRPr lang="lv-LV" sz="2000" dirty="0"/>
          </a:p>
          <a:p>
            <a:pPr marL="0" indent="0" algn="just">
              <a:buNone/>
            </a:pPr>
            <a:r>
              <a:rPr lang="lv-LV" sz="2000" dirty="0"/>
              <a:t>415. Vienības komandieris (priekšnieks) organizē un realizē vienības apkārtējās vides aizsardzības pasākumus sadarbībā ar civilajām vides aizsardzības institūcijām normatīvajos aktos noteiktajā kārtībā.</a:t>
            </a:r>
          </a:p>
          <a:p>
            <a:pPr marL="0" indent="0" algn="just">
              <a:buNone/>
            </a:pPr>
            <a:r>
              <a:rPr lang="lv-LV" sz="2000" dirty="0"/>
              <a:t>416. </a:t>
            </a:r>
            <a:r>
              <a:rPr lang="lv-LV" sz="2000" b="1" u="sng" dirty="0"/>
              <a:t>Plānojot lauka militārās mācības, vienības komandieris (priekšnieks) ievēro Aizsardzības ministrijas 2015.gada 20.maija noteikumos Nr.14-NOT “Vides un dabas aizsardzības noteikumi militārajās nodarbībās un mācībās” noteiktās prasības</a:t>
            </a:r>
            <a:r>
              <a:rPr lang="lv-LV" sz="2000" b="1" u="sng" dirty="0" smtClean="0"/>
              <a:t>.</a:t>
            </a:r>
            <a:r>
              <a:rPr lang="lv-LV" sz="2000" dirty="0"/>
              <a:t> </a:t>
            </a:r>
            <a:r>
              <a:rPr lang="lv-LV" sz="2000" dirty="0" smtClean="0"/>
              <a:t>( </a:t>
            </a:r>
            <a:r>
              <a:rPr lang="lv-LV" sz="2000" dirty="0"/>
              <a:t>Ar grozījumiem, kas izdarīti ar AM 04.02.2016. noteikumiem Nr. 5-NOT )</a:t>
            </a:r>
          </a:p>
        </p:txBody>
      </p:sp>
      <p:sp>
        <p:nvSpPr>
          <p:cNvPr id="4" name="TextBox 3"/>
          <p:cNvSpPr txBox="1"/>
          <p:nvPr/>
        </p:nvSpPr>
        <p:spPr>
          <a:xfrm>
            <a:off x="1231542" y="1395073"/>
            <a:ext cx="972891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lv-LV" dirty="0"/>
              <a:t>Aizsardzības ministrija</a:t>
            </a:r>
          </a:p>
          <a:p>
            <a:pPr algn="ctr"/>
            <a:r>
              <a:rPr lang="lv-LV" dirty="0"/>
              <a:t>2012.gada 3.augustā, Rīgā, Noteikumi Nr.21-NOT</a:t>
            </a:r>
          </a:p>
          <a:p>
            <a:pPr algn="ctr"/>
            <a:r>
              <a:rPr lang="lv-LV" b="1" dirty="0"/>
              <a:t>Militārā dienesta iekārtas reglaments</a:t>
            </a:r>
            <a:r>
              <a:rPr lang="lv-LV" dirty="0"/>
              <a:t>, (Izdoti saskaņā ar Militārā dienesta likuma 9.panta trešo daļu</a:t>
            </a:r>
            <a:r>
              <a:rPr lang="lv-LV" dirty="0" smtClean="0"/>
              <a:t>)</a:t>
            </a:r>
            <a:endParaRPr lang="lv-LV" dirty="0"/>
          </a:p>
        </p:txBody>
      </p:sp>
    </p:spTree>
    <p:extLst>
      <p:ext uri="{BB962C8B-B14F-4D97-AF65-F5344CB8AC3E}">
        <p14:creationId xmlns:p14="http://schemas.microsoft.com/office/powerpoint/2010/main" val="3232672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295402" y="982132"/>
            <a:ext cx="9601196" cy="395907"/>
          </a:xfrm>
        </p:spPr>
        <p:txBody>
          <a:bodyPr>
            <a:normAutofit fontScale="90000"/>
          </a:bodyPr>
          <a:lstStyle/>
          <a:p>
            <a:endParaRPr lang="lv-LV" dirty="0"/>
          </a:p>
        </p:txBody>
      </p:sp>
      <p:sp>
        <p:nvSpPr>
          <p:cNvPr id="3" name="Satura vietturis 2"/>
          <p:cNvSpPr>
            <a:spLocks noGrp="1"/>
          </p:cNvSpPr>
          <p:nvPr>
            <p:ph idx="1"/>
          </p:nvPr>
        </p:nvSpPr>
        <p:spPr>
          <a:xfrm>
            <a:off x="1295401" y="2601532"/>
            <a:ext cx="9601195" cy="3274336"/>
          </a:xfrm>
        </p:spPr>
        <p:txBody>
          <a:bodyPr>
            <a:normAutofit/>
          </a:bodyPr>
          <a:lstStyle/>
          <a:p>
            <a:pPr marL="0" indent="0" algn="ctr">
              <a:buNone/>
            </a:pPr>
            <a:r>
              <a:rPr lang="lv-LV" sz="2000" dirty="0"/>
              <a:t>Aizsardzības ministrija</a:t>
            </a:r>
          </a:p>
          <a:p>
            <a:pPr marL="0" indent="0" algn="ctr">
              <a:buNone/>
            </a:pPr>
            <a:r>
              <a:rPr lang="lv-LV" sz="2000" dirty="0"/>
              <a:t>2015. gada </a:t>
            </a:r>
            <a:r>
              <a:rPr lang="lv-LV" sz="2000" dirty="0" smtClean="0"/>
              <a:t>20.maija </a:t>
            </a:r>
            <a:r>
              <a:rPr lang="lv-LV" sz="2000" dirty="0"/>
              <a:t>Noteikumi Nr.14-NOT </a:t>
            </a:r>
          </a:p>
          <a:p>
            <a:pPr marL="0" indent="0" algn="ctr">
              <a:buNone/>
            </a:pPr>
            <a:r>
              <a:rPr lang="lv-LV" sz="2000" b="1" dirty="0"/>
              <a:t>Vides un dabas aizsardzības noteikumi militārajās nodarbībās un mācībās </a:t>
            </a:r>
            <a:r>
              <a:rPr lang="lv-LV" sz="2000" dirty="0"/>
              <a:t>(Izdoti saskaņā </a:t>
            </a:r>
            <a:r>
              <a:rPr lang="lv-LV" sz="2000" dirty="0" smtClean="0"/>
              <a:t>ar Valsts </a:t>
            </a:r>
            <a:r>
              <a:rPr lang="lv-LV" sz="2000" dirty="0"/>
              <a:t>pārvaldes iekārtas likuma 72.panta pirmās daļas 2.punktu) </a:t>
            </a:r>
          </a:p>
          <a:p>
            <a:r>
              <a:rPr lang="lv-LV" sz="2000" b="1" u="sng" dirty="0">
                <a:hlinkClick r:id="rId2"/>
              </a:rPr>
              <a:t>http://www.mrcc.lv/~/media/ZS/2016/doc/Not_14_20.05.ashx</a:t>
            </a:r>
            <a:r>
              <a:rPr lang="lv-LV" sz="2000" b="1" dirty="0"/>
              <a:t> </a:t>
            </a:r>
            <a:endParaRPr lang="lv-LV" sz="2000" dirty="0"/>
          </a:p>
          <a:p>
            <a:pPr marL="0" indent="0" algn="just">
              <a:buNone/>
            </a:pPr>
            <a:endParaRPr lang="lv-LV" sz="2000" dirty="0"/>
          </a:p>
        </p:txBody>
      </p:sp>
    </p:spTree>
    <p:extLst>
      <p:ext uri="{BB962C8B-B14F-4D97-AF65-F5344CB8AC3E}">
        <p14:creationId xmlns:p14="http://schemas.microsoft.com/office/powerpoint/2010/main" val="770956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2016 SEP –&gt; 13 DEC 2018</a:t>
            </a:r>
            <a:endParaRPr lang="lv-LV" dirty="0"/>
          </a:p>
        </p:txBody>
      </p:sp>
      <p:pic>
        <p:nvPicPr>
          <p:cNvPr id="6" name="Satura vietturis 5"/>
          <p:cNvPicPr>
            <a:picLocks noGrp="1" noChangeAspect="1"/>
          </p:cNvPicPr>
          <p:nvPr>
            <p:ph idx="1"/>
          </p:nvPr>
        </p:nvPicPr>
        <p:blipFill>
          <a:blip r:embed="rId2"/>
          <a:stretch>
            <a:fillRect/>
          </a:stretch>
        </p:blipFill>
        <p:spPr>
          <a:xfrm>
            <a:off x="8728472" y="1690688"/>
            <a:ext cx="3273028" cy="4284208"/>
          </a:xfrm>
          <a:prstGeom prst="rect">
            <a:avLst/>
          </a:prstGeom>
        </p:spPr>
      </p:pic>
      <p:pic>
        <p:nvPicPr>
          <p:cNvPr id="7" name="Attēls 6"/>
          <p:cNvPicPr>
            <a:picLocks noChangeAspect="1"/>
          </p:cNvPicPr>
          <p:nvPr/>
        </p:nvPicPr>
        <p:blipFill>
          <a:blip r:embed="rId3"/>
          <a:stretch>
            <a:fillRect/>
          </a:stretch>
        </p:blipFill>
        <p:spPr>
          <a:xfrm>
            <a:off x="3538538" y="2095500"/>
            <a:ext cx="4724202" cy="3378200"/>
          </a:xfrm>
          <a:prstGeom prst="rect">
            <a:avLst/>
          </a:prstGeom>
        </p:spPr>
      </p:pic>
      <p:pic>
        <p:nvPicPr>
          <p:cNvPr id="8" name="Attēls 7"/>
          <p:cNvPicPr>
            <a:picLocks noChangeAspect="1"/>
          </p:cNvPicPr>
          <p:nvPr/>
        </p:nvPicPr>
        <p:blipFill>
          <a:blip r:embed="rId4"/>
          <a:stretch>
            <a:fillRect/>
          </a:stretch>
        </p:blipFill>
        <p:spPr>
          <a:xfrm>
            <a:off x="334963" y="3086100"/>
            <a:ext cx="2737843" cy="1518443"/>
          </a:xfrm>
          <a:prstGeom prst="rect">
            <a:avLst/>
          </a:prstGeom>
        </p:spPr>
      </p:pic>
    </p:spTree>
    <p:extLst>
      <p:ext uri="{BB962C8B-B14F-4D97-AF65-F5344CB8AC3E}">
        <p14:creationId xmlns:p14="http://schemas.microsoft.com/office/powerpoint/2010/main" val="389021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Vienošanās par sadarbību</a:t>
            </a:r>
            <a:endParaRPr lang="lv-LV" dirty="0"/>
          </a:p>
        </p:txBody>
      </p:sp>
      <p:sp>
        <p:nvSpPr>
          <p:cNvPr id="3" name="Satura vietturis 2"/>
          <p:cNvSpPr>
            <a:spLocks noGrp="1"/>
          </p:cNvSpPr>
          <p:nvPr>
            <p:ph idx="1"/>
          </p:nvPr>
        </p:nvSpPr>
        <p:spPr/>
        <p:txBody>
          <a:bodyPr/>
          <a:lstStyle/>
          <a:p>
            <a:r>
              <a:rPr lang="lv-LV" dirty="0" smtClean="0"/>
              <a:t>Mācību veidi:</a:t>
            </a:r>
          </a:p>
          <a:p>
            <a:pPr lvl="1"/>
            <a:r>
              <a:rPr lang="lv-LV" dirty="0"/>
              <a:t>militārās mācības ar personāla iesaisti;</a:t>
            </a:r>
          </a:p>
          <a:p>
            <a:pPr lvl="1"/>
            <a:r>
              <a:rPr lang="lv-LV" dirty="0"/>
              <a:t>militārās mācības, kurās papildus personālam, plānota transportlīdzekļu pārvietošanās;</a:t>
            </a:r>
          </a:p>
          <a:p>
            <a:pPr lvl="1"/>
            <a:r>
              <a:rPr lang="lv-LV" dirty="0"/>
              <a:t>militārās mācības, kurās papildus personāla un transportlīdzekļu iesaistei plānota </a:t>
            </a:r>
            <a:r>
              <a:rPr lang="lv-LV" dirty="0" err="1"/>
              <a:t>salūtmunīcijas</a:t>
            </a:r>
            <a:r>
              <a:rPr lang="lv-LV" dirty="0"/>
              <a:t> lietošana, trokšņi, ierakumu veidošana.</a:t>
            </a:r>
          </a:p>
          <a:p>
            <a:pPr marL="0" indent="0">
              <a:buNone/>
            </a:pPr>
            <a:endParaRPr lang="lv-LV" dirty="0"/>
          </a:p>
        </p:txBody>
      </p:sp>
    </p:spTree>
    <p:extLst>
      <p:ext uri="{BB962C8B-B14F-4D97-AF65-F5344CB8AC3E}">
        <p14:creationId xmlns:p14="http://schemas.microsoft.com/office/powerpoint/2010/main" val="853905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a:t>Vienošanās par </a:t>
            </a:r>
            <a:r>
              <a:rPr lang="lv-LV" dirty="0" smtClean="0"/>
              <a:t>sadarbību</a:t>
            </a:r>
            <a:endParaRPr lang="lv-LV" dirty="0"/>
          </a:p>
        </p:txBody>
      </p:sp>
      <p:sp>
        <p:nvSpPr>
          <p:cNvPr id="3" name="Satura vietturis 2"/>
          <p:cNvSpPr>
            <a:spLocks noGrp="1"/>
          </p:cNvSpPr>
          <p:nvPr>
            <p:ph idx="1"/>
          </p:nvPr>
        </p:nvSpPr>
        <p:spPr>
          <a:xfrm>
            <a:off x="723900" y="1690688"/>
            <a:ext cx="10515600" cy="4351338"/>
          </a:xfrm>
        </p:spPr>
        <p:txBody>
          <a:bodyPr>
            <a:normAutofit fontScale="92500"/>
          </a:bodyPr>
          <a:lstStyle/>
          <a:p>
            <a:r>
              <a:rPr lang="lv-LV" dirty="0" smtClean="0"/>
              <a:t>Mācību saskaņotājas vienības un termiņi:</a:t>
            </a:r>
          </a:p>
          <a:p>
            <a:pPr lvl="1"/>
            <a:r>
              <a:rPr lang="lv-LV" dirty="0"/>
              <a:t>NBS apvienotās (NBS līmeņa) militārās mācības – NBS iesniedz vispārīgu informāciju par to norisi LVM reizi pusgadā, savukārt, mēnesi iepriekš iesniedz pieprasījumu LVM par militāro mācību norisi;</a:t>
            </a:r>
          </a:p>
          <a:p>
            <a:pPr lvl="1"/>
            <a:r>
              <a:rPr lang="lv-LV" dirty="0"/>
              <a:t>NBS regulāro spēku vienību organizētās mācības - NBS  iesniedz pieprasījumu par to norisi LVM mēnesi iepriekš;</a:t>
            </a:r>
          </a:p>
          <a:p>
            <a:pPr lvl="1"/>
            <a:r>
              <a:rPr lang="lv-LV" dirty="0"/>
              <a:t>Latvijas Republikas Zemessardzes (turpmāk – Zemessardze) organizētās mācības – Zemessardze iesniedz pieprasījumu par to norisi LVM mēnesi iepriekš.</a:t>
            </a:r>
          </a:p>
          <a:p>
            <a:r>
              <a:rPr lang="lv-LV" dirty="0" smtClean="0"/>
              <a:t>LVM saskaņojumu vai atteikumu sniedz 2 nedēļu laikā.</a:t>
            </a:r>
          </a:p>
          <a:p>
            <a:pPr lvl="1"/>
            <a:r>
              <a:rPr lang="lv-LV" dirty="0"/>
              <a:t>LVM ir tiesīga atteikt militāro mācību saskaņojumu, ja militārās mācības pārklājas ar iepriekš pieteiktu un saskaņotu publisko pasākumu vai citām militārām </a:t>
            </a:r>
            <a:r>
              <a:rPr lang="lv-LV" dirty="0" smtClean="0"/>
              <a:t>mācībām.</a:t>
            </a:r>
            <a:endParaRPr lang="lv-LV" dirty="0"/>
          </a:p>
        </p:txBody>
      </p:sp>
    </p:spTree>
    <p:extLst>
      <p:ext uri="{BB962C8B-B14F-4D97-AF65-F5344CB8AC3E}">
        <p14:creationId xmlns:p14="http://schemas.microsoft.com/office/powerpoint/2010/main" val="1318270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TotalTime>
  <Words>1058</Words>
  <Application>Microsoft Office PowerPoint</Application>
  <PresentationFormat>Platekrāna</PresentationFormat>
  <Paragraphs>87</Paragraphs>
  <Slides>20</Slides>
  <Notes>0</Notes>
  <HiddenSlides>0</HiddenSlides>
  <MMClips>0</MMClips>
  <ScaleCrop>false</ScaleCrop>
  <HeadingPairs>
    <vt:vector size="6" baseType="variant">
      <vt:variant>
        <vt:lpstr>Lietotie fonti</vt:lpstr>
      </vt:variant>
      <vt:variant>
        <vt:i4>5</vt:i4>
      </vt:variant>
      <vt:variant>
        <vt:lpstr>Dizains</vt:lpstr>
      </vt:variant>
      <vt:variant>
        <vt:i4>1</vt:i4>
      </vt:variant>
      <vt:variant>
        <vt:lpstr>Slaidu virsraksti</vt:lpstr>
      </vt:variant>
      <vt:variant>
        <vt:i4>20</vt:i4>
      </vt:variant>
    </vt:vector>
  </HeadingPairs>
  <TitlesOfParts>
    <vt:vector size="26" baseType="lpstr">
      <vt:lpstr>Arial</vt:lpstr>
      <vt:lpstr>Book Antiqua</vt:lpstr>
      <vt:lpstr>Calibri</vt:lpstr>
      <vt:lpstr>Calibri Light</vt:lpstr>
      <vt:lpstr>Times New Roman</vt:lpstr>
      <vt:lpstr>Office dizains</vt:lpstr>
      <vt:lpstr>NBS un Zemessardzes sadarbība ar AS «Latvijas valsts meži»</vt:lpstr>
      <vt:lpstr>Mērķis un sadarbības principi:</vt:lpstr>
      <vt:lpstr>Vienošanās par sadarbību nepieciešamības argumenti</vt:lpstr>
      <vt:lpstr>Nacionālo bruņoto spēku likums</vt:lpstr>
      <vt:lpstr>PowerPoint prezentācija</vt:lpstr>
      <vt:lpstr>PowerPoint prezentācija</vt:lpstr>
      <vt:lpstr>2016 SEP –&gt; 13 DEC 2018</vt:lpstr>
      <vt:lpstr>Vienošanās par sadarbību</vt:lpstr>
      <vt:lpstr>Vienošanās par sadarbību</vt:lpstr>
      <vt:lpstr>Militāro mācību saskaņošanas principi</vt:lpstr>
      <vt:lpstr>Militāro mācību saskaņošanas principi</vt:lpstr>
      <vt:lpstr>Vienošanās punkti</vt:lpstr>
      <vt:lpstr>Vienošanās par sadarbību</vt:lpstr>
      <vt:lpstr>Teritoriju saskaņošanas kārtība</vt:lpstr>
      <vt:lpstr>Saskaņotas un nesaskaņotas teritorijas</vt:lpstr>
      <vt:lpstr>Vienošanās par sadarbību</vt:lpstr>
      <vt:lpstr>Pielikumi</vt:lpstr>
      <vt:lpstr>LVM iekšējie dokumenti</vt:lpstr>
      <vt:lpstr>Teritorijas skaņošanas princips</vt:lpstr>
      <vt:lpstr>Veidojam un sargājam plaukstošu Latviju! </vt:lpstr>
    </vt:vector>
  </TitlesOfParts>
  <Company>AS "Latvijas valsts meži"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Valdis Kalns</dc:creator>
  <cp:lastModifiedBy>Valdis Kalns</cp:lastModifiedBy>
  <cp:revision>47</cp:revision>
  <cp:lastPrinted>2018-06-05T05:21:42Z</cp:lastPrinted>
  <dcterms:created xsi:type="dcterms:W3CDTF">2018-01-25T07:46:30Z</dcterms:created>
  <dcterms:modified xsi:type="dcterms:W3CDTF">2019-01-23T22:08:10Z</dcterms:modified>
</cp:coreProperties>
</file>